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0" r:id="rId4"/>
    <p:sldId id="261" r:id="rId5"/>
    <p:sldId id="262" r:id="rId6"/>
    <p:sldId id="286" r:id="rId7"/>
    <p:sldId id="263" r:id="rId8"/>
    <p:sldId id="258" r:id="rId9"/>
    <p:sldId id="285" r:id="rId10"/>
    <p:sldId id="264" r:id="rId11"/>
    <p:sldId id="265" r:id="rId12"/>
    <p:sldId id="279" r:id="rId13"/>
    <p:sldId id="274" r:id="rId14"/>
    <p:sldId id="275" r:id="rId15"/>
    <p:sldId id="276" r:id="rId16"/>
    <p:sldId id="267" r:id="rId17"/>
    <p:sldId id="280" r:id="rId18"/>
    <p:sldId id="282" r:id="rId19"/>
    <p:sldId id="273"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84555" autoAdjust="0"/>
  </p:normalViewPr>
  <p:slideViewPr>
    <p:cSldViewPr snapToGrid="0">
      <p:cViewPr varScale="1">
        <p:scale>
          <a:sx n="66" d="100"/>
          <a:sy n="66" d="100"/>
        </p:scale>
        <p:origin x="15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EA389-49E0-4674-BF75-57428F08FB04}" type="datetimeFigureOut">
              <a:rPr lang="zh-TW" altLang="en-US" smtClean="0"/>
              <a:t>2023/2/22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F90CF-BEF1-4481-B716-93D6AFF96331}" type="slidenum">
              <a:rPr lang="zh-TW" altLang="en-US" smtClean="0"/>
              <a:t>‹#›</a:t>
            </a:fld>
            <a:endParaRPr lang="zh-TW" altLang="en-US"/>
          </a:p>
        </p:txBody>
      </p:sp>
    </p:spTree>
    <p:extLst>
      <p:ext uri="{BB962C8B-B14F-4D97-AF65-F5344CB8AC3E}">
        <p14:creationId xmlns:p14="http://schemas.microsoft.com/office/powerpoint/2010/main" val="7615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擴增實境</a:t>
            </a:r>
            <a:r>
              <a:rPr lang="en-US" altLang="zh-TW" dirty="0"/>
              <a:t>(AR)</a:t>
            </a:r>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a:t>
            </a:fld>
            <a:endParaRPr lang="zh-TW" altLang="en-US"/>
          </a:p>
        </p:txBody>
      </p:sp>
    </p:spTree>
    <p:extLst>
      <p:ext uri="{BB962C8B-B14F-4D97-AF65-F5344CB8AC3E}">
        <p14:creationId xmlns:p14="http://schemas.microsoft.com/office/powerpoint/2010/main" val="303598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但沒說兩天需要間隔多久</a:t>
            </a:r>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11</a:t>
            </a:fld>
            <a:endParaRPr lang="zh-TW" altLang="en-US"/>
          </a:p>
        </p:txBody>
      </p:sp>
    </p:spTree>
    <p:extLst>
      <p:ext uri="{BB962C8B-B14F-4D97-AF65-F5344CB8AC3E}">
        <p14:creationId xmlns:p14="http://schemas.microsoft.com/office/powerpoint/2010/main" val="314514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b="0" i="0" dirty="0">
                    <a:solidFill>
                      <a:srgbClr val="2E2E2E"/>
                    </a:solidFill>
                    <a:effectLst/>
                    <a:latin typeface="ElsevierGulliver"/>
                  </a:rPr>
                  <a:t>AR </a:t>
                </a:r>
                <a:r>
                  <a:rPr lang="zh-TW" altLang="en-US" b="0" i="0" dirty="0">
                    <a:solidFill>
                      <a:srgbClr val="2E2E2E"/>
                    </a:solidFill>
                    <a:effectLst/>
                    <a:latin typeface="ElsevierGulliver"/>
                  </a:rPr>
                  <a:t>系統的激活對駕駛行為沒有影響</a:t>
                </a:r>
                <a:endParaRPr lang="en-US" altLang="zh-TW" b="0" i="0" dirty="0">
                  <a:solidFill>
                    <a:srgbClr val="2E2E2E"/>
                  </a:solidFill>
                  <a:effectLst/>
                  <a:latin typeface="ElsevierGulliver"/>
                </a:endParaRPr>
              </a:p>
              <a:p>
                <a:r>
                  <a:rPr lang="zh-TW" altLang="en-US" b="0" i="0" dirty="0">
                    <a:solidFill>
                      <a:srgbClr val="2E2E2E"/>
                    </a:solidFill>
                    <a:effectLst/>
                    <a:latin typeface="ElsevierGulliver"/>
                  </a:rPr>
                  <a:t>成對的點雲都集中在平分線以下；這意味著指標受到 </a:t>
                </a:r>
                <a:r>
                  <a:rPr lang="en-US" altLang="zh-TW" b="0" i="0" dirty="0">
                    <a:solidFill>
                      <a:srgbClr val="2E2E2E"/>
                    </a:solidFill>
                    <a:effectLst/>
                    <a:latin typeface="ElsevierGulliver"/>
                  </a:rPr>
                  <a:t>AR </a:t>
                </a:r>
                <a:r>
                  <a:rPr lang="zh-TW" altLang="en-US" b="0" i="0" dirty="0">
                    <a:solidFill>
                      <a:srgbClr val="2E2E2E"/>
                    </a:solidFill>
                    <a:effectLst/>
                    <a:latin typeface="ElsevierGulliver"/>
                  </a:rPr>
                  <a:t>系統的積極影響</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12</a:t>
            </a:fld>
            <a:endParaRPr lang="zh-TW" altLang="en-US"/>
          </a:p>
        </p:txBody>
      </p:sp>
    </p:spTree>
    <p:extLst>
      <p:ext uri="{BB962C8B-B14F-4D97-AF65-F5344CB8AC3E}">
        <p14:creationId xmlns:p14="http://schemas.microsoft.com/office/powerpoint/2010/main" val="281920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other</a:t>
                </a:r>
                <a:r>
                  <a:rPr lang="zh-TW" altLang="en-US" dirty="0"/>
                  <a:t> 為間隙不足</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13</a:t>
            </a:fld>
            <a:endParaRPr lang="zh-TW" altLang="en-US"/>
          </a:p>
        </p:txBody>
      </p:sp>
    </p:spTree>
    <p:extLst>
      <p:ext uri="{BB962C8B-B14F-4D97-AF65-F5344CB8AC3E}">
        <p14:creationId xmlns:p14="http://schemas.microsoft.com/office/powerpoint/2010/main" val="358474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en-US" altLang="zh-TW" dirty="0"/>
              </a:p>
              <a:p>
                <a:r>
                  <a:rPr lang="zh-TW" altLang="en-US" sz="1200" dirty="0"/>
                  <a:t>淨</a:t>
                </a:r>
                <a:r>
                  <a:rPr lang="en-US" altLang="zh-TW" sz="1200" dirty="0"/>
                  <a:t>eta -------partial eta squared  </a:t>
                </a: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endParaRPr lang="en-US" altLang="zh-TW" dirty="0"/>
              </a:p>
              <a:p>
                <a:r>
                  <a:rPr lang="en-US" altLang="zh-TW" sz="1200" dirty="0"/>
                  <a:t>observed power </a:t>
                </a:r>
                <a:r>
                  <a:rPr lang="zh-TW" altLang="en-US" sz="1200" dirty="0"/>
                  <a:t>事後檢定 </a:t>
                </a:r>
                <a:endParaRPr lang="en-US" altLang="zh-TW" dirty="0"/>
              </a:p>
              <a:p>
                <a:r>
                  <a:rPr lang="en-US" altLang="zh-TW" dirty="0"/>
                  <a:t>AR</a:t>
                </a:r>
                <a:r>
                  <a:rPr lang="zh-TW" altLang="en-US" dirty="0"/>
                  <a:t> 配置對 </a:t>
                </a:r>
                <a:r>
                  <a:rPr lang="en-US" altLang="zh-TW" dirty="0"/>
                  <a:t>WIP</a:t>
                </a:r>
                <a:r>
                  <a:rPr lang="zh-TW" altLang="en-US" dirty="0"/>
                  <a:t> 有顯著影響 </a:t>
                </a:r>
                <a:r>
                  <a:rPr lang="en-US" altLang="zh-TW" dirty="0"/>
                  <a:t>(F(2.99,158.78) = 7.889, p ≤.001, partial eta squared = 0.788, observed</a:t>
                </a:r>
                <a:r>
                  <a:rPr lang="zh-TW" altLang="en-US" dirty="0"/>
                  <a:t> </a:t>
                </a:r>
                <a:r>
                  <a:rPr lang="en-US" altLang="zh-TW" dirty="0"/>
                  <a:t>power = 1.000)</a:t>
                </a:r>
              </a:p>
              <a:p>
                <a:r>
                  <a:rPr lang="zh-TW" altLang="en-US" dirty="0"/>
                  <a:t>在 </a:t>
                </a:r>
                <a:r>
                  <a:rPr lang="en-US" altLang="zh-TW" dirty="0"/>
                  <a:t>No AR</a:t>
                </a:r>
                <a:r>
                  <a:rPr lang="zh-TW" altLang="en-US" dirty="0"/>
                  <a:t> 的情況下，</a:t>
                </a:r>
                <a:r>
                  <a:rPr lang="en-US" altLang="zh-TW" dirty="0"/>
                  <a:t>WIP</a:t>
                </a:r>
                <a:r>
                  <a:rPr lang="zh-TW" altLang="en-US" dirty="0"/>
                  <a:t>在停止線後</a:t>
                </a:r>
                <a:r>
                  <a:rPr lang="en-US" altLang="zh-TW" dirty="0"/>
                  <a:t>0.87</a:t>
                </a:r>
                <a:r>
                  <a:rPr lang="zh-TW" altLang="en-US" dirty="0"/>
                  <a:t>公尺，然而</a:t>
                </a:r>
                <a:r>
                  <a:rPr lang="en-US" altLang="zh-TW" dirty="0"/>
                  <a:t>71%</a:t>
                </a:r>
                <a:r>
                  <a:rPr lang="zh-TW" altLang="en-US" dirty="0"/>
                  <a:t>的駕駛員超越停止線</a:t>
                </a:r>
                <a:endParaRPr lang="en-US" altLang="zh-TW" dirty="0"/>
              </a:p>
              <a:p>
                <a:r>
                  <a:rPr lang="zh-TW" altLang="en-US" dirty="0"/>
                  <a:t> </a:t>
                </a:r>
                <a:r>
                  <a:rPr lang="en-US" altLang="zh-TW" dirty="0"/>
                  <a:t>-</a:t>
                </a:r>
                <a:r>
                  <a:rPr lang="zh-TW" altLang="en-US" dirty="0"/>
                  <a:t> 這可能會造成不安全的交通狀況</a:t>
                </a:r>
                <a:endParaRPr lang="en-US" altLang="zh-TW" dirty="0"/>
              </a:p>
              <a:p>
                <a:endParaRPr lang="en-US" altLang="zh-TW" dirty="0"/>
              </a:p>
              <a:p>
                <a:r>
                  <a:rPr lang="zh-TW" altLang="en-US" dirty="0"/>
                  <a:t>在 </a:t>
                </a:r>
                <a:r>
                  <a:rPr lang="en-US" altLang="zh-TW" dirty="0"/>
                  <a:t>AR </a:t>
                </a:r>
                <a:r>
                  <a:rPr lang="zh-TW" altLang="en-US" dirty="0"/>
                  <a:t>配置的情況下，大部分的駕駛員都停在停止線前 </a:t>
                </a:r>
                <a:r>
                  <a:rPr lang="en-US" altLang="zh-TW" dirty="0"/>
                  <a:t>(TL</a:t>
                </a:r>
                <a:r>
                  <a:rPr lang="zh-TW" altLang="en-US" dirty="0"/>
                  <a:t> </a:t>
                </a:r>
                <a:r>
                  <a:rPr lang="en-US" altLang="zh-TW" dirty="0"/>
                  <a:t>:</a:t>
                </a:r>
                <a:r>
                  <a:rPr lang="zh-TW" altLang="en-US" dirty="0"/>
                  <a:t> </a:t>
                </a:r>
                <a:r>
                  <a:rPr lang="en-US" altLang="zh-TW" dirty="0"/>
                  <a:t>80%</a:t>
                </a:r>
                <a:r>
                  <a:rPr lang="zh-TW" altLang="en-US" dirty="0"/>
                  <a:t> ； </a:t>
                </a:r>
                <a:r>
                  <a:rPr lang="en-US" altLang="zh-TW" dirty="0"/>
                  <a:t>TL+T</a:t>
                </a:r>
                <a:r>
                  <a:rPr lang="zh-TW" altLang="en-US" dirty="0"/>
                  <a:t> </a:t>
                </a:r>
                <a:r>
                  <a:rPr lang="en-US" altLang="zh-TW" dirty="0"/>
                  <a:t>:</a:t>
                </a:r>
                <a:r>
                  <a:rPr lang="zh-TW" altLang="en-US" dirty="0"/>
                  <a:t> </a:t>
                </a:r>
                <a:r>
                  <a:rPr lang="en-US" altLang="zh-TW" dirty="0"/>
                  <a:t>73%</a:t>
                </a:r>
                <a:r>
                  <a:rPr lang="zh-TW" altLang="en-US" dirty="0"/>
                  <a:t> ；</a:t>
                </a:r>
                <a:r>
                  <a:rPr lang="en-US" altLang="zh-TW" dirty="0"/>
                  <a:t>TL+A</a:t>
                </a:r>
                <a:r>
                  <a:rPr lang="zh-TW" altLang="en-US" dirty="0"/>
                  <a:t> </a:t>
                </a:r>
                <a:r>
                  <a:rPr lang="en-US" altLang="zh-TW" dirty="0"/>
                  <a:t>:</a:t>
                </a:r>
                <a:r>
                  <a:rPr lang="zh-TW" altLang="en-US" dirty="0"/>
                  <a:t> </a:t>
                </a:r>
                <a:r>
                  <a:rPr lang="en-US" altLang="zh-TW" dirty="0"/>
                  <a:t>73%)</a:t>
                </a:r>
              </a:p>
              <a:p>
                <a:r>
                  <a:rPr lang="en-US" altLang="zh-TW" dirty="0"/>
                  <a:t>WIP</a:t>
                </a:r>
                <a:r>
                  <a:rPr lang="zh-TW" altLang="en-US" dirty="0"/>
                  <a:t> </a:t>
                </a:r>
                <a:r>
                  <a:rPr lang="en-US" altLang="zh-TW" dirty="0"/>
                  <a:t>:</a:t>
                </a:r>
                <a:r>
                  <a:rPr lang="zh-TW" altLang="en-US" dirty="0"/>
                  <a:t> </a:t>
                </a:r>
                <a:r>
                  <a:rPr lang="en-US" altLang="zh-TW" dirty="0"/>
                  <a:t>TL</a:t>
                </a:r>
                <a:r>
                  <a:rPr lang="zh-TW" altLang="en-US" dirty="0"/>
                  <a:t> </a:t>
                </a:r>
                <a:r>
                  <a:rPr lang="en-US" altLang="zh-TW" dirty="0"/>
                  <a:t>:</a:t>
                </a:r>
                <a:r>
                  <a:rPr lang="zh-TW" altLang="en-US" dirty="0"/>
                  <a:t> </a:t>
                </a:r>
                <a:r>
                  <a:rPr lang="en-US" altLang="zh-TW" dirty="0"/>
                  <a:t>2.21</a:t>
                </a:r>
                <a:r>
                  <a:rPr lang="zh-TW" altLang="en-US" dirty="0"/>
                  <a:t>公尺；</a:t>
                </a:r>
                <a:r>
                  <a:rPr lang="en-US" altLang="zh-TW" dirty="0"/>
                  <a:t>TL+T</a:t>
                </a:r>
                <a:r>
                  <a:rPr lang="zh-TW" altLang="en-US" dirty="0"/>
                  <a:t> </a:t>
                </a:r>
                <a:r>
                  <a:rPr lang="en-US" altLang="zh-TW" dirty="0"/>
                  <a:t>:</a:t>
                </a:r>
                <a:r>
                  <a:rPr lang="zh-TW" altLang="en-US" dirty="0"/>
                  <a:t> </a:t>
                </a:r>
                <a:r>
                  <a:rPr lang="en-US" altLang="zh-TW" dirty="0"/>
                  <a:t>1.31</a:t>
                </a:r>
                <a:r>
                  <a:rPr lang="zh-TW" altLang="en-US" dirty="0"/>
                  <a:t>公尺；</a:t>
                </a:r>
                <a:r>
                  <a:rPr lang="en-US" altLang="zh-TW" dirty="0"/>
                  <a:t>TL+A</a:t>
                </a:r>
                <a:r>
                  <a:rPr lang="zh-TW" altLang="en-US" dirty="0"/>
                  <a:t> </a:t>
                </a:r>
                <a:r>
                  <a:rPr lang="en-US" altLang="zh-TW" dirty="0"/>
                  <a:t>:</a:t>
                </a:r>
                <a:r>
                  <a:rPr lang="zh-TW" altLang="en-US" dirty="0"/>
                  <a:t> </a:t>
                </a:r>
                <a:r>
                  <a:rPr lang="en-US" altLang="zh-TW" dirty="0"/>
                  <a:t>1.79</a:t>
                </a:r>
                <a:r>
                  <a:rPr lang="zh-TW" altLang="en-US" dirty="0"/>
                  <a:t>公尺</a:t>
                </a:r>
                <a:endParaRPr lang="en-US" altLang="zh-TW" dirty="0"/>
              </a:p>
              <a:p>
                <a:pPr marL="171450" indent="-171450">
                  <a:buFontTx/>
                  <a:buChar char="-"/>
                </a:pPr>
                <a:r>
                  <a:rPr lang="zh-TW" altLang="en-US" dirty="0"/>
                  <a:t>結果表明，有</a:t>
                </a:r>
                <a:r>
                  <a:rPr lang="en-US" altLang="zh-TW" dirty="0"/>
                  <a:t>AR</a:t>
                </a:r>
                <a:r>
                  <a:rPr lang="zh-TW" altLang="en-US" dirty="0"/>
                  <a:t>配置與</a:t>
                </a:r>
                <a:r>
                  <a:rPr lang="en-US" altLang="zh-TW" dirty="0"/>
                  <a:t>No AR</a:t>
                </a:r>
                <a:r>
                  <a:rPr lang="zh-TW" altLang="en-US" dirty="0"/>
                  <a:t>之間有顯著差異，但</a:t>
                </a:r>
                <a:r>
                  <a:rPr lang="en-US" altLang="zh-TW" dirty="0"/>
                  <a:t>AR</a:t>
                </a:r>
                <a:r>
                  <a:rPr lang="zh-TW" altLang="en-US" dirty="0"/>
                  <a:t>配置之間沒有差異</a:t>
                </a:r>
                <a:endParaRPr lang="en-US" altLang="zh-TW" dirty="0"/>
              </a:p>
              <a:p>
                <a:pPr marL="171450" indent="-171450">
                  <a:buFontTx/>
                  <a:buChar char="-"/>
                </a:pPr>
                <a:r>
                  <a:rPr lang="zh-TW" altLang="en-US" dirty="0"/>
                  <a:t>虛擬交通燈的存在可使駕駛員在情況不安全時中止轉彎</a:t>
                </a:r>
                <a:endParaRPr lang="en-US" altLang="zh-TW" dirty="0"/>
              </a:p>
              <a:p>
                <a:pPr marL="171450" indent="-171450">
                  <a:buFontTx/>
                  <a:buChar char="-"/>
                </a:pPr>
                <a:r>
                  <a:rPr lang="zh-TW" altLang="en-US" dirty="0"/>
                  <a:t>在</a:t>
                </a:r>
                <a:r>
                  <a:rPr lang="en-US" altLang="zh-TW" dirty="0"/>
                  <a:t>AR</a:t>
                </a:r>
                <a:r>
                  <a:rPr lang="zh-TW" altLang="en-US" dirty="0"/>
                  <a:t>指示有足夠間隙之前，駕駛員傾向尊重道路標記，以避免造成不安全的交通狀況</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14</a:t>
            </a:fld>
            <a:endParaRPr lang="zh-TW" altLang="en-US"/>
          </a:p>
        </p:txBody>
      </p:sp>
    </p:spTree>
    <p:extLst>
      <p:ext uri="{BB962C8B-B14F-4D97-AF65-F5344CB8AC3E}">
        <p14:creationId xmlns:p14="http://schemas.microsoft.com/office/powerpoint/2010/main" val="131992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後侵占時間</a:t>
                </a:r>
                <a:r>
                  <a:rPr lang="en-US" altLang="zh-TW" dirty="0"/>
                  <a:t>(PET) </a:t>
                </a:r>
                <a:r>
                  <a:rPr lang="zh-TW" altLang="en-US" dirty="0"/>
                  <a:t>用於估計碰撞的可能性，因為它直接衡量道路使用者允許自己避免潛在交互的時間量。 時間越長，碰撞的可能性就越小。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en-US" altLang="zh-TW" dirty="0"/>
              </a:p>
              <a:p>
                <a:r>
                  <a:rPr lang="zh-TW" altLang="en-US" sz="1200" dirty="0"/>
                  <a:t>淨</a:t>
                </a:r>
                <a:r>
                  <a:rPr lang="en-US" altLang="zh-TW" sz="1200" dirty="0"/>
                  <a:t>eta -------partial eta squared  </a:t>
                </a: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endParaRPr lang="en-US" altLang="zh-TW" dirty="0"/>
              </a:p>
              <a:p>
                <a:r>
                  <a:rPr lang="en-US" altLang="zh-TW" sz="1200" dirty="0"/>
                  <a:t>observed power </a:t>
                </a:r>
                <a:r>
                  <a:rPr lang="zh-TW" altLang="en-US" sz="1200" dirty="0"/>
                  <a:t>事後檢定 </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15</a:t>
            </a:fld>
            <a:endParaRPr lang="zh-TW" altLang="en-US"/>
          </a:p>
        </p:txBody>
      </p:sp>
    </p:spTree>
    <p:extLst>
      <p:ext uri="{BB962C8B-B14F-4D97-AF65-F5344CB8AC3E}">
        <p14:creationId xmlns:p14="http://schemas.microsoft.com/office/powerpoint/2010/main" val="425778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en-US" altLang="zh-TW" dirty="0"/>
              </a:p>
              <a:p>
                <a:r>
                  <a:rPr lang="zh-TW" altLang="en-US" sz="1200" dirty="0"/>
                  <a:t>淨</a:t>
                </a:r>
                <a:r>
                  <a:rPr lang="en-US" altLang="zh-TW" sz="1200" dirty="0"/>
                  <a:t>eta -------partial eta squared  </a:t>
                </a: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endParaRPr lang="en-US" altLang="zh-TW" dirty="0"/>
              </a:p>
              <a:p>
                <a:r>
                  <a:rPr lang="en-US" altLang="zh-TW" sz="1200" dirty="0"/>
                  <a:t>observed power </a:t>
                </a:r>
                <a:r>
                  <a:rPr lang="zh-TW" altLang="en-US" sz="1200" dirty="0"/>
                  <a:t>事後檢定 </a:t>
                </a:r>
                <a:endParaRPr lang="en-US" altLang="zh-TW" dirty="0"/>
              </a:p>
              <a:p>
                <a:endParaRPr lang="zh-TW" altLang="en-US" dirty="0"/>
              </a:p>
            </p:txBody>
          </p:sp>
        </mc:Choice>
        <mc:Fallback>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Cambria Math" panose="02040503050406030204" pitchFamily="18" charset="0"/>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Cambria Math" panose="02040503050406030204" pitchFamily="18" charset="0"/>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Cambria Math" panose="02040503050406030204" pitchFamily="18" charset="0"/>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Cambria Math" panose="02040503050406030204" pitchFamily="18" charset="0"/>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Cambria Math" panose="02040503050406030204" pitchFamily="18" charset="0"/>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en-US" altLang="zh-TW" dirty="0"/>
              </a:p>
              <a:p>
                <a:r>
                  <a:rPr lang="zh-TW" altLang="en-US" sz="1200" dirty="0"/>
                  <a:t>淨</a:t>
                </a:r>
                <a:r>
                  <a:rPr lang="en-US" altLang="zh-TW" sz="1200" dirty="0"/>
                  <a:t>eta -------partial eta squared  </a:t>
                </a: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endParaRPr lang="en-US" altLang="zh-TW" dirty="0"/>
              </a:p>
              <a:p>
                <a:r>
                  <a:rPr lang="en-US" altLang="zh-TW" sz="1200" dirty="0"/>
                  <a:t>observed power </a:t>
                </a:r>
                <a:r>
                  <a:rPr lang="zh-TW" altLang="en-US" sz="1200" dirty="0"/>
                  <a:t>事後檢定 </a:t>
                </a:r>
                <a:endParaRPr lang="en-US" altLang="zh-TW" dirty="0"/>
              </a:p>
              <a:p>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16</a:t>
            </a:fld>
            <a:endParaRPr lang="zh-TW" altLang="en-US"/>
          </a:p>
        </p:txBody>
      </p:sp>
    </p:spTree>
    <p:extLst>
      <p:ext uri="{BB962C8B-B14F-4D97-AF65-F5344CB8AC3E}">
        <p14:creationId xmlns:p14="http://schemas.microsoft.com/office/powerpoint/2010/main" val="236923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&lt;</m:t>
                    </m:r>
                  </m:oMath>
                </a14:m>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14:m>
                  <m:oMath xmlns:m="http://schemas.openxmlformats.org/officeDocument/2006/math">
                    <m:r>
                      <a:rPr lang="en-US" altLang="zh-TW" sz="1200"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en-US" altLang="zh-TW" dirty="0"/>
              </a:p>
              <a:p>
                <a:r>
                  <a:rPr lang="zh-TW" altLang="en-US" sz="1200" dirty="0"/>
                  <a:t>淨</a:t>
                </a:r>
                <a:r>
                  <a:rPr lang="en-US" altLang="zh-TW" sz="1200" dirty="0"/>
                  <a:t>eta -------partial eta squared  </a:t>
                </a: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endParaRPr lang="en-US" altLang="zh-TW" dirty="0"/>
              </a:p>
              <a:p>
                <a:r>
                  <a:rPr lang="en-US" altLang="zh-TW" sz="1200" dirty="0"/>
                  <a:t>observed power </a:t>
                </a:r>
                <a:r>
                  <a:rPr lang="zh-TW" altLang="en-US" sz="1200" dirty="0"/>
                  <a:t>事後檢定 </a:t>
                </a:r>
                <a:endParaRPr lang="en-US" altLang="zh-TW" dirty="0"/>
              </a:p>
              <a:p>
                <a:endParaRPr lang="zh-TW" altLang="en-US" dirty="0"/>
              </a:p>
            </p:txBody>
          </p:sp>
        </mc:Choice>
        <mc:Fallback>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Cambria Math" panose="02040503050406030204" pitchFamily="18" charset="0"/>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Cambria Math" panose="02040503050406030204" pitchFamily="18" charset="0"/>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Cambria Math" panose="02040503050406030204" pitchFamily="18" charset="0"/>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Cambria Math" panose="02040503050406030204" pitchFamily="18" charset="0"/>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Cambria Math" panose="02040503050406030204" pitchFamily="18" charset="0"/>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en-US" altLang="zh-TW" dirty="0"/>
              </a:p>
              <a:p>
                <a:r>
                  <a:rPr lang="zh-TW" altLang="en-US" sz="1200" dirty="0"/>
                  <a:t>淨</a:t>
                </a:r>
                <a:r>
                  <a:rPr lang="en-US" altLang="zh-TW" sz="1200" dirty="0"/>
                  <a:t>eta -------partial eta squared  </a:t>
                </a:r>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endParaRPr lang="en-US" altLang="zh-TW" dirty="0"/>
              </a:p>
              <a:p>
                <a:r>
                  <a:rPr lang="en-US" altLang="zh-TW" sz="1200" dirty="0"/>
                  <a:t>observed power </a:t>
                </a:r>
                <a:r>
                  <a:rPr lang="zh-TW" altLang="en-US" sz="1200" dirty="0"/>
                  <a:t>事後檢定 </a:t>
                </a:r>
                <a:endParaRPr lang="en-US" altLang="zh-TW" dirty="0"/>
              </a:p>
              <a:p>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17</a:t>
            </a:fld>
            <a:endParaRPr lang="zh-TW" altLang="en-US"/>
          </a:p>
        </p:txBody>
      </p:sp>
    </p:spTree>
    <p:extLst>
      <p:ext uri="{BB962C8B-B14F-4D97-AF65-F5344CB8AC3E}">
        <p14:creationId xmlns:p14="http://schemas.microsoft.com/office/powerpoint/2010/main" val="133832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18</a:t>
            </a:fld>
            <a:endParaRPr lang="zh-TW" altLang="en-US"/>
          </a:p>
        </p:txBody>
      </p:sp>
    </p:spTree>
    <p:extLst>
      <p:ext uri="{BB962C8B-B14F-4D97-AF65-F5344CB8AC3E}">
        <p14:creationId xmlns:p14="http://schemas.microsoft.com/office/powerpoint/2010/main" val="102368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2</a:t>
            </a:fld>
            <a:endParaRPr lang="zh-TW" altLang="en-US"/>
          </a:p>
        </p:txBody>
      </p:sp>
    </p:spTree>
    <p:extLst>
      <p:ext uri="{BB962C8B-B14F-4D97-AF65-F5344CB8AC3E}">
        <p14:creationId xmlns:p14="http://schemas.microsoft.com/office/powerpoint/2010/main" val="139668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3</a:t>
            </a:fld>
            <a:endParaRPr lang="zh-TW" altLang="en-US"/>
          </a:p>
        </p:txBody>
      </p:sp>
    </p:spTree>
    <p:extLst>
      <p:ext uri="{BB962C8B-B14F-4D97-AF65-F5344CB8AC3E}">
        <p14:creationId xmlns:p14="http://schemas.microsoft.com/office/powerpoint/2010/main" val="275786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4</a:t>
            </a:fld>
            <a:endParaRPr lang="zh-TW" altLang="en-US"/>
          </a:p>
        </p:txBody>
      </p:sp>
    </p:spTree>
    <p:extLst>
      <p:ext uri="{BB962C8B-B14F-4D97-AF65-F5344CB8AC3E}">
        <p14:creationId xmlns:p14="http://schemas.microsoft.com/office/powerpoint/2010/main" val="346580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1" dirty="0">
              <a:solidFill>
                <a:schemeClr val="accent4">
                  <a:lumMod val="20000"/>
                  <a:lumOff val="80000"/>
                </a:schemeClr>
              </a:solidFill>
            </a:endParaRPr>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5</a:t>
            </a:fld>
            <a:endParaRPr lang="zh-TW" altLang="en-US"/>
          </a:p>
        </p:txBody>
      </p:sp>
    </p:spTree>
    <p:extLst>
      <p:ext uri="{BB962C8B-B14F-4D97-AF65-F5344CB8AC3E}">
        <p14:creationId xmlns:p14="http://schemas.microsoft.com/office/powerpoint/2010/main" val="106002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1" dirty="0">
              <a:solidFill>
                <a:schemeClr val="accent4">
                  <a:lumMod val="20000"/>
                  <a:lumOff val="80000"/>
                </a:schemeClr>
              </a:solidFill>
            </a:endParaRPr>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6</a:t>
            </a:fld>
            <a:endParaRPr lang="zh-TW" altLang="en-US"/>
          </a:p>
        </p:txBody>
      </p:sp>
    </p:spTree>
    <p:extLst>
      <p:ext uri="{BB962C8B-B14F-4D97-AF65-F5344CB8AC3E}">
        <p14:creationId xmlns:p14="http://schemas.microsoft.com/office/powerpoint/2010/main" val="110152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17m/s=61.2km/</a:t>
            </a:r>
            <a:r>
              <a:rPr lang="en-US" altLang="zh-TW" dirty="0" err="1"/>
              <a:t>hr</a:t>
            </a:r>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8</a:t>
            </a:fld>
            <a:endParaRPr lang="zh-TW" altLang="en-US"/>
          </a:p>
        </p:txBody>
      </p:sp>
    </p:spTree>
    <p:extLst>
      <p:ext uri="{BB962C8B-B14F-4D97-AF65-F5344CB8AC3E}">
        <p14:creationId xmlns:p14="http://schemas.microsoft.com/office/powerpoint/2010/main" val="300842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後侵占時間</a:t>
            </a:r>
            <a:r>
              <a:rPr lang="en-US" altLang="zh-TW" dirty="0"/>
              <a:t>(PET) </a:t>
            </a:r>
            <a:r>
              <a:rPr lang="zh-TW" altLang="en-US" dirty="0"/>
              <a:t>用於估計碰撞的可能性，因為它直接衡量道路使用者允許自己避免潛在交互的時間量。 時間越長，碰撞的可能性就越小。</a:t>
            </a:r>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9</a:t>
            </a:fld>
            <a:endParaRPr lang="zh-TW" altLang="en-US"/>
          </a:p>
        </p:txBody>
      </p:sp>
    </p:spTree>
    <p:extLst>
      <p:ext uri="{BB962C8B-B14F-4D97-AF65-F5344CB8AC3E}">
        <p14:creationId xmlns:p14="http://schemas.microsoft.com/office/powerpoint/2010/main" val="217854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10</a:t>
            </a:fld>
            <a:endParaRPr lang="zh-TW" altLang="en-US"/>
          </a:p>
        </p:txBody>
      </p:sp>
    </p:spTree>
    <p:extLst>
      <p:ext uri="{BB962C8B-B14F-4D97-AF65-F5344CB8AC3E}">
        <p14:creationId xmlns:p14="http://schemas.microsoft.com/office/powerpoint/2010/main" val="212594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CB87C6B-FF6E-88C6-C996-6CB1D659AAC7}"/>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5" name="頁尾版面配置區 4">
            <a:extLst>
              <a:ext uri="{FF2B5EF4-FFF2-40B4-BE49-F238E27FC236}">
                <a16:creationId xmlns:a16="http://schemas.microsoft.com/office/drawing/2014/main" id="{71169109-D884-8E9F-7BD3-0E5406EB480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E0BF297-01A7-4A91-7E18-A4EDD740F9DD}"/>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116258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750BFB-6494-4F91-85ED-566CF6C7970A}"/>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F77130F-3C14-E0EA-C7CD-E93FAB186E07}"/>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EC01125-60AC-8531-A3BD-FD22A20F9489}"/>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5" name="頁尾版面配置區 4">
            <a:extLst>
              <a:ext uri="{FF2B5EF4-FFF2-40B4-BE49-F238E27FC236}">
                <a16:creationId xmlns:a16="http://schemas.microsoft.com/office/drawing/2014/main" id="{6A14EA45-756A-4095-19DA-7A78483B796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A714B90-8CA9-512B-21D0-1A8A553A8812}"/>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48613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485D9B5-D1FF-020F-401F-8D632A1B7BE8}"/>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793FAE6-BACA-1262-53D2-FEED70BC32B2}"/>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DC24930-3C9C-4594-B149-52AE59FAAEB4}"/>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5" name="頁尾版面配置區 4">
            <a:extLst>
              <a:ext uri="{FF2B5EF4-FFF2-40B4-BE49-F238E27FC236}">
                <a16:creationId xmlns:a16="http://schemas.microsoft.com/office/drawing/2014/main" id="{BEA4CBB0-254C-B989-3207-EA309FC0ED4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0F02EED-E5B8-2F46-3F54-E3D86B3075BB}"/>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143801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887C1BE-9570-ED1F-17B2-468D4C685990}"/>
              </a:ext>
            </a:extLst>
          </p:cNvPr>
          <p:cNvSpPr>
            <a:spLocks noGrp="1"/>
          </p:cNvSpPr>
          <p:nvPr>
            <p:ph idx="1"/>
          </p:nvPr>
        </p:nvSpPr>
        <p:spPr>
          <a:xfrm>
            <a:off x="838200" y="1825625"/>
            <a:ext cx="10515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D57D675-51DF-3DA7-7B77-F0554E81FE6F}"/>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8" name="頁尾版面配置區 7">
            <a:extLst>
              <a:ext uri="{FF2B5EF4-FFF2-40B4-BE49-F238E27FC236}">
                <a16:creationId xmlns:a16="http://schemas.microsoft.com/office/drawing/2014/main" id="{838EEC90-BE4E-A584-4879-86A7DF76598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45E2747-CECB-B3D0-2F2A-2991FCEB4285}"/>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270384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C1C5B1-FB0A-A4CA-FF8D-D33E3E76D7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2AF33941-A1C9-16E1-29BF-22B0195254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E35BC8-8EBC-984E-8260-EC64A07606FA}"/>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5" name="頁尾版面配置區 4">
            <a:extLst>
              <a:ext uri="{FF2B5EF4-FFF2-40B4-BE49-F238E27FC236}">
                <a16:creationId xmlns:a16="http://schemas.microsoft.com/office/drawing/2014/main" id="{F2737044-5D0F-0728-7E9B-833CA5A3467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287E685-B7D0-48EE-F5FB-8669E35F91F6}"/>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23464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BD8582-4E59-2ACF-7615-D39F244BE1EB}"/>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05BCA6A-2E10-2B1A-CF25-6DA511CBEE03}"/>
              </a:ext>
            </a:extLst>
          </p:cNvPr>
          <p:cNvSpPr>
            <a:spLocks noGrp="1"/>
          </p:cNvSpPr>
          <p:nvPr>
            <p:ph sz="half" idx="1"/>
          </p:nvPr>
        </p:nvSpPr>
        <p:spPr>
          <a:xfrm>
            <a:off x="838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26A21E1-A84B-422E-F8E3-AB73C89D2976}"/>
              </a:ext>
            </a:extLst>
          </p:cNvPr>
          <p:cNvSpPr>
            <a:spLocks noGrp="1"/>
          </p:cNvSpPr>
          <p:nvPr>
            <p:ph sz="half" idx="2"/>
          </p:nvPr>
        </p:nvSpPr>
        <p:spPr>
          <a:xfrm>
            <a:off x="6172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82701E6-9F69-58CF-DF90-B5D07F4B410D}"/>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6" name="頁尾版面配置區 5">
            <a:extLst>
              <a:ext uri="{FF2B5EF4-FFF2-40B4-BE49-F238E27FC236}">
                <a16:creationId xmlns:a16="http://schemas.microsoft.com/office/drawing/2014/main" id="{4EBBA545-C896-F23F-2805-0A560AA2BB9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F023AF6-585E-24FA-FF9D-8D8FE820CF39}"/>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6896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F2D7B1-D12D-5FC8-3074-A013E27FCCA8}"/>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6D5794F-1054-3411-3B32-CF633230145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864E50E-6B9A-8D1E-A6AA-5962C5D5043B}"/>
              </a:ext>
            </a:extLst>
          </p:cNvPr>
          <p:cNvSpPr>
            <a:spLocks noGrp="1"/>
          </p:cNvSpPr>
          <p:nvPr>
            <p:ph sz="half" idx="2"/>
          </p:nvPr>
        </p:nvSpPr>
        <p:spPr>
          <a:xfrm>
            <a:off x="839788" y="2505075"/>
            <a:ext cx="5157787"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996BC3F-6EA9-8629-B069-6A3C05D49F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2BFC8A6-7F6D-6247-A46A-C557ADD1BEEB}"/>
              </a:ext>
            </a:extLst>
          </p:cNvPr>
          <p:cNvSpPr>
            <a:spLocks noGrp="1"/>
          </p:cNvSpPr>
          <p:nvPr>
            <p:ph sz="quarter" idx="4"/>
          </p:nvPr>
        </p:nvSpPr>
        <p:spPr>
          <a:xfrm>
            <a:off x="6172200" y="2505075"/>
            <a:ext cx="5183188"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91DDBF9-B38C-1537-358A-00CFA3A82EEF}"/>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8" name="頁尾版面配置區 7">
            <a:extLst>
              <a:ext uri="{FF2B5EF4-FFF2-40B4-BE49-F238E27FC236}">
                <a16:creationId xmlns:a16="http://schemas.microsoft.com/office/drawing/2014/main" id="{614250EC-5B1A-C63A-AFCD-4995A585032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506031B-0A9C-0971-51BE-1E73BD8D50D4}"/>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12335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3B8962-1039-ABDA-A99B-D2220D0AE3AE}"/>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F7BEC44-D8A0-AD4E-114E-D9349ECE82A8}"/>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4" name="頁尾版面配置區 3">
            <a:extLst>
              <a:ext uri="{FF2B5EF4-FFF2-40B4-BE49-F238E27FC236}">
                <a16:creationId xmlns:a16="http://schemas.microsoft.com/office/drawing/2014/main" id="{C0A4201A-252D-2515-D0B5-59FB5ECA42E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8C2BB35-5A02-E00F-D184-DEC50FB970D4}"/>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282021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AA5323D-F9B4-6077-DD02-D4E6A873E617}"/>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3" name="頁尾版面配置區 2">
            <a:extLst>
              <a:ext uri="{FF2B5EF4-FFF2-40B4-BE49-F238E27FC236}">
                <a16:creationId xmlns:a16="http://schemas.microsoft.com/office/drawing/2014/main" id="{F5980BE8-BA00-A9B7-2918-0B852F468B6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555A76F-F78D-96EA-64FD-C8A9187FC0B9}"/>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87689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E33CCC-FB81-A52E-C854-BC2C95FFD3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9A33723-2651-BC99-04D9-FD5E9ECE4BD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3A26427-311D-2D65-94FD-0DD20E0AE0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7B8E52C-28DD-F18B-8B71-62792BBF4C52}"/>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6" name="頁尾版面配置區 5">
            <a:extLst>
              <a:ext uri="{FF2B5EF4-FFF2-40B4-BE49-F238E27FC236}">
                <a16:creationId xmlns:a16="http://schemas.microsoft.com/office/drawing/2014/main" id="{B40C2C63-FB0B-F1B9-60C2-9B6C079D11C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68C8540-7CA9-8BBB-28D0-1A1F4FCB7166}"/>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15403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1C65E6-77CA-B077-A5A2-644FEE5547C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B928D32-AC77-A962-8B17-23473DD32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1F6F2D6-4F96-1B13-689F-4FB12EEE5E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51231AB-8422-BFA0-A4D1-A3837EF23722}"/>
              </a:ext>
            </a:extLst>
          </p:cNvPr>
          <p:cNvSpPr>
            <a:spLocks noGrp="1"/>
          </p:cNvSpPr>
          <p:nvPr>
            <p:ph type="dt" sz="half" idx="10"/>
          </p:nvPr>
        </p:nvSpPr>
        <p:spPr/>
        <p:txBody>
          <a:bodyPr/>
          <a:lstStyle/>
          <a:p>
            <a:fld id="{60AA7058-8E1A-4A1F-90EF-52D237DC83C2}" type="datetimeFigureOut">
              <a:rPr lang="zh-TW" altLang="en-US" smtClean="0"/>
              <a:t>2023/2/22</a:t>
            </a:fld>
            <a:endParaRPr lang="zh-TW" altLang="en-US"/>
          </a:p>
        </p:txBody>
      </p:sp>
      <p:sp>
        <p:nvSpPr>
          <p:cNvPr id="6" name="頁尾版面配置區 5">
            <a:extLst>
              <a:ext uri="{FF2B5EF4-FFF2-40B4-BE49-F238E27FC236}">
                <a16:creationId xmlns:a16="http://schemas.microsoft.com/office/drawing/2014/main" id="{043E9F20-C9D8-9287-9568-F2895D5AD6B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52F5F14-B447-526A-FF76-18160B61BA33}"/>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85818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1C0E5FF7-0177-84D0-25CB-42AB67CFF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A7058-8E1A-4A1F-90EF-52D237DC83C2}" type="datetimeFigureOut">
              <a:rPr lang="zh-TW" altLang="en-US" smtClean="0"/>
              <a:t>2023/2/22</a:t>
            </a:fld>
            <a:endParaRPr lang="zh-TW" altLang="en-US"/>
          </a:p>
        </p:txBody>
      </p:sp>
      <p:sp>
        <p:nvSpPr>
          <p:cNvPr id="5" name="頁尾版面配置區 4">
            <a:extLst>
              <a:ext uri="{FF2B5EF4-FFF2-40B4-BE49-F238E27FC236}">
                <a16:creationId xmlns:a16="http://schemas.microsoft.com/office/drawing/2014/main" id="{8679B667-9097-0C20-9F6E-1FC28510D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AAD175A-A3B3-6130-0432-267CC9D73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59304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L 圖案 4">
            <a:extLst>
              <a:ext uri="{FF2B5EF4-FFF2-40B4-BE49-F238E27FC236}">
                <a16:creationId xmlns:a16="http://schemas.microsoft.com/office/drawing/2014/main" id="{085788E4-AAD9-62FD-26EB-6425D31D0797}"/>
              </a:ext>
            </a:extLst>
          </p:cNvPr>
          <p:cNvSpPr/>
          <p:nvPr/>
        </p:nvSpPr>
        <p:spPr>
          <a:xfrm rot="5400000" flipH="1" flipV="1">
            <a:off x="10457308" y="519188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L 圖案 5">
            <a:extLst>
              <a:ext uri="{FF2B5EF4-FFF2-40B4-BE49-F238E27FC236}">
                <a16:creationId xmlns:a16="http://schemas.microsoft.com/office/drawing/2014/main" id="{F9AA07FA-1493-52CF-1D1B-2A5BD514891B}"/>
              </a:ext>
            </a:extLst>
          </p:cNvPr>
          <p:cNvSpPr/>
          <p:nvPr/>
        </p:nvSpPr>
        <p:spPr>
          <a:xfrm rot="16200000" flipV="1">
            <a:off x="404991" y="5191882"/>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L 圖案 3">
            <a:extLst>
              <a:ext uri="{FF2B5EF4-FFF2-40B4-BE49-F238E27FC236}">
                <a16:creationId xmlns:a16="http://schemas.microsoft.com/office/drawing/2014/main" id="{3FB60EE0-90D4-BC83-2812-7AFD51B7138B}"/>
              </a:ext>
            </a:extLst>
          </p:cNvPr>
          <p:cNvSpPr/>
          <p:nvPr/>
        </p:nvSpPr>
        <p:spPr>
          <a:xfrm rot="5400000">
            <a:off x="404991" y="-12377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L 圖案 6">
            <a:extLst>
              <a:ext uri="{FF2B5EF4-FFF2-40B4-BE49-F238E27FC236}">
                <a16:creationId xmlns:a16="http://schemas.microsoft.com/office/drawing/2014/main" id="{5C14A82B-6D2B-A5E3-EA23-26A7DF952492}"/>
              </a:ext>
            </a:extLst>
          </p:cNvPr>
          <p:cNvSpPr/>
          <p:nvPr/>
        </p:nvSpPr>
        <p:spPr>
          <a:xfrm rot="16200000" flipH="1">
            <a:off x="10457308" y="-12810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CFC5FC9D-870F-2463-DCDE-75A089E1ABE4}"/>
              </a:ext>
            </a:extLst>
          </p:cNvPr>
          <p:cNvSpPr txBox="1"/>
          <p:nvPr/>
        </p:nvSpPr>
        <p:spPr>
          <a:xfrm>
            <a:off x="930444" y="845803"/>
            <a:ext cx="10331115" cy="1955215"/>
          </a:xfrm>
          <a:prstGeom prst="rect">
            <a:avLst/>
          </a:prstGeom>
          <a:noFill/>
        </p:spPr>
        <p:txBody>
          <a:bodyPr wrap="square">
            <a:spAutoFit/>
          </a:bodyPr>
          <a:lstStyle/>
          <a:p>
            <a:pPr algn="ctr">
              <a:lnSpc>
                <a:spcPct val="150000"/>
              </a:lnSpc>
            </a:pPr>
            <a:r>
              <a:rPr lang="en-US" altLang="zh-TW" sz="2800" b="1" dirty="0"/>
              <a:t>Evaluation of augmented reality cues to improve the safety of left-turn</a:t>
            </a:r>
            <a:r>
              <a:rPr lang="zh-TW" altLang="en-US" sz="2800" b="1" dirty="0"/>
              <a:t> </a:t>
            </a:r>
            <a:r>
              <a:rPr lang="en-US" altLang="zh-TW" sz="2800" b="1" dirty="0"/>
              <a:t>maneuvers in a connected environment: A driving simulator study</a:t>
            </a:r>
            <a:endParaRPr lang="zh-TW" altLang="en-US" sz="2800" b="1" dirty="0"/>
          </a:p>
        </p:txBody>
      </p:sp>
      <p:sp>
        <p:nvSpPr>
          <p:cNvPr id="14" name="文字方塊 13">
            <a:extLst>
              <a:ext uri="{FF2B5EF4-FFF2-40B4-BE49-F238E27FC236}">
                <a16:creationId xmlns:a16="http://schemas.microsoft.com/office/drawing/2014/main" id="{8ABA1D58-91BB-2344-32F5-4CE5197F3F00}"/>
              </a:ext>
            </a:extLst>
          </p:cNvPr>
          <p:cNvSpPr txBox="1"/>
          <p:nvPr/>
        </p:nvSpPr>
        <p:spPr>
          <a:xfrm>
            <a:off x="432881" y="3348508"/>
            <a:ext cx="11326240" cy="461665"/>
          </a:xfrm>
          <a:prstGeom prst="rect">
            <a:avLst/>
          </a:prstGeom>
          <a:noFill/>
        </p:spPr>
        <p:txBody>
          <a:bodyPr wrap="square" rtlCol="0">
            <a:spAutoFit/>
          </a:bodyPr>
          <a:lstStyle/>
          <a:p>
            <a:pPr algn="ctr"/>
            <a:r>
              <a:rPr lang="zh-TW" altLang="en-US" sz="2400" b="1" spc="300" dirty="0">
                <a:solidFill>
                  <a:schemeClr val="tx1">
                    <a:lumMod val="65000"/>
                    <a:lumOff val="35000"/>
                  </a:schemeClr>
                </a:solidFill>
              </a:rPr>
              <a:t>評估擴增實境提示提高互聯環境中左轉操作的安全性</a:t>
            </a:r>
            <a:r>
              <a:rPr lang="en-US" altLang="zh-TW" sz="2400" b="1" spc="300" dirty="0">
                <a:solidFill>
                  <a:schemeClr val="tx1">
                    <a:lumMod val="65000"/>
                    <a:lumOff val="35000"/>
                  </a:schemeClr>
                </a:solidFill>
              </a:rPr>
              <a:t>-</a:t>
            </a:r>
            <a:r>
              <a:rPr lang="zh-TW" altLang="en-US" sz="2400" b="1" spc="300" dirty="0">
                <a:solidFill>
                  <a:schemeClr val="tx1">
                    <a:lumMod val="65000"/>
                    <a:lumOff val="35000"/>
                  </a:schemeClr>
                </a:solidFill>
              </a:rPr>
              <a:t>駕駛模擬器研究</a:t>
            </a:r>
          </a:p>
        </p:txBody>
      </p:sp>
      <p:sp>
        <p:nvSpPr>
          <p:cNvPr id="15" name="文字方塊 14">
            <a:extLst>
              <a:ext uri="{FF2B5EF4-FFF2-40B4-BE49-F238E27FC236}">
                <a16:creationId xmlns:a16="http://schemas.microsoft.com/office/drawing/2014/main" id="{AECBE27F-DCBA-AD38-766E-0190CB184B82}"/>
              </a:ext>
            </a:extLst>
          </p:cNvPr>
          <p:cNvSpPr txBox="1"/>
          <p:nvPr/>
        </p:nvSpPr>
        <p:spPr>
          <a:xfrm>
            <a:off x="700639" y="4357663"/>
            <a:ext cx="10776554" cy="400110"/>
          </a:xfrm>
          <a:prstGeom prst="rect">
            <a:avLst/>
          </a:prstGeom>
          <a:noFill/>
        </p:spPr>
        <p:txBody>
          <a:bodyPr wrap="square" rtlCol="0">
            <a:spAutoFit/>
          </a:bodyPr>
          <a:lstStyle/>
          <a:p>
            <a:r>
              <a:rPr lang="zh-TW" altLang="en-US" sz="2000" b="1" dirty="0"/>
              <a:t>期刊 </a:t>
            </a:r>
            <a:r>
              <a:rPr lang="en-US" altLang="zh-TW" sz="2000" b="1" dirty="0"/>
              <a:t>:</a:t>
            </a:r>
            <a:r>
              <a:rPr lang="zh-TW" altLang="en-US" sz="2000" b="1" dirty="0"/>
              <a:t> </a:t>
            </a:r>
            <a:r>
              <a:rPr lang="en-US" altLang="zh-TW" sz="2000" b="1" dirty="0"/>
              <a:t>Accident Analysis and Prevention 148</a:t>
            </a:r>
            <a:r>
              <a:rPr lang="zh-TW" altLang="en-US" sz="2000" b="1" dirty="0"/>
              <a:t> </a:t>
            </a:r>
            <a:r>
              <a:rPr lang="en-US" altLang="zh-TW" sz="2000" b="1" dirty="0"/>
              <a:t>(2020)</a:t>
            </a:r>
            <a:r>
              <a:rPr lang="zh-TW" altLang="en-US" sz="2000" b="1" dirty="0"/>
              <a:t> </a:t>
            </a:r>
            <a:r>
              <a:rPr lang="en-US" altLang="zh-TW" sz="2000" b="1" dirty="0"/>
              <a:t>105793</a:t>
            </a:r>
            <a:endParaRPr lang="zh-TW" altLang="en-US" sz="2000" b="1" dirty="0"/>
          </a:p>
        </p:txBody>
      </p:sp>
      <p:sp>
        <p:nvSpPr>
          <p:cNvPr id="16" name="文字方塊 15">
            <a:extLst>
              <a:ext uri="{FF2B5EF4-FFF2-40B4-BE49-F238E27FC236}">
                <a16:creationId xmlns:a16="http://schemas.microsoft.com/office/drawing/2014/main" id="{1F30D0A3-BBEF-9B2B-1252-38841C8BC170}"/>
              </a:ext>
            </a:extLst>
          </p:cNvPr>
          <p:cNvSpPr txBox="1"/>
          <p:nvPr/>
        </p:nvSpPr>
        <p:spPr>
          <a:xfrm>
            <a:off x="700639" y="4907033"/>
            <a:ext cx="11051398" cy="400110"/>
          </a:xfrm>
          <a:prstGeom prst="rect">
            <a:avLst/>
          </a:prstGeom>
          <a:noFill/>
        </p:spPr>
        <p:txBody>
          <a:bodyPr wrap="square" rtlCol="0">
            <a:spAutoFit/>
          </a:bodyPr>
          <a:lstStyle/>
          <a:p>
            <a:r>
              <a:rPr lang="zh-TW" altLang="en-US" sz="2000" b="1" dirty="0"/>
              <a:t>作者 </a:t>
            </a:r>
            <a:r>
              <a:rPr lang="en-US" altLang="zh-TW" sz="2000" b="1" dirty="0"/>
              <a:t>:</a:t>
            </a:r>
            <a:r>
              <a:rPr lang="zh-TW" altLang="en-US" sz="2000" b="1" dirty="0"/>
              <a:t> </a:t>
            </a:r>
            <a:r>
              <a:rPr lang="it-IT" altLang="zh-TW" sz="2000" b="1" dirty="0"/>
              <a:t>Alessandro Calvi, Fabrizio D’Amico , Chiara Ferrante , Luca Bianchini Ciampoli </a:t>
            </a:r>
            <a:endParaRPr lang="zh-TW" altLang="en-US" sz="2000" b="1" dirty="0"/>
          </a:p>
        </p:txBody>
      </p:sp>
      <p:sp>
        <p:nvSpPr>
          <p:cNvPr id="19" name="文字方塊 18">
            <a:extLst>
              <a:ext uri="{FF2B5EF4-FFF2-40B4-BE49-F238E27FC236}">
                <a16:creationId xmlns:a16="http://schemas.microsoft.com/office/drawing/2014/main" id="{B09B93D6-A771-E106-D441-721829D864A1}"/>
              </a:ext>
            </a:extLst>
          </p:cNvPr>
          <p:cNvSpPr txBox="1"/>
          <p:nvPr/>
        </p:nvSpPr>
        <p:spPr>
          <a:xfrm>
            <a:off x="8179340" y="6174992"/>
            <a:ext cx="1789891" cy="400110"/>
          </a:xfrm>
          <a:prstGeom prst="rect">
            <a:avLst/>
          </a:prstGeom>
          <a:noFill/>
        </p:spPr>
        <p:txBody>
          <a:bodyPr wrap="square" rtlCol="0">
            <a:spAutoFit/>
          </a:bodyPr>
          <a:lstStyle/>
          <a:p>
            <a:pPr algn="ctr"/>
            <a:r>
              <a:rPr lang="zh-TW" altLang="en-US" sz="2000" b="1" dirty="0"/>
              <a:t>學生 </a:t>
            </a:r>
            <a:r>
              <a:rPr lang="en-US" altLang="zh-TW" sz="2000" b="1" dirty="0"/>
              <a:t>:</a:t>
            </a:r>
            <a:r>
              <a:rPr lang="zh-TW" altLang="en-US" sz="2000" b="1" dirty="0"/>
              <a:t> 宋錦玉</a:t>
            </a:r>
          </a:p>
        </p:txBody>
      </p:sp>
    </p:spTree>
    <p:extLst>
      <p:ext uri="{BB962C8B-B14F-4D97-AF65-F5344CB8AC3E}">
        <p14:creationId xmlns:p14="http://schemas.microsoft.com/office/powerpoint/2010/main" val="235430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D92FD83-6736-16A9-E926-EEE3863C618C}"/>
              </a:ext>
            </a:extLst>
          </p:cNvPr>
          <p:cNvSpPr/>
          <p:nvPr/>
        </p:nvSpPr>
        <p:spPr>
          <a:xfrm>
            <a:off x="1748380" y="2000570"/>
            <a:ext cx="6690226" cy="2856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954107" cy="400110"/>
          </a:xfrm>
          <a:prstGeom prst="rect">
            <a:avLst/>
          </a:prstGeom>
          <a:noFill/>
        </p:spPr>
        <p:txBody>
          <a:bodyPr wrap="none" rtlCol="0">
            <a:spAutoFit/>
          </a:bodyPr>
          <a:lstStyle/>
          <a:p>
            <a:r>
              <a:rPr lang="zh-TW" altLang="en-US" sz="2000" b="1" dirty="0">
                <a:solidFill>
                  <a:schemeClr val="bg1">
                    <a:lumMod val="95000"/>
                  </a:schemeClr>
                </a:solidFill>
              </a:rPr>
              <a:t>受測者</a:t>
            </a:r>
          </a:p>
        </p:txBody>
      </p:sp>
      <p:sp>
        <p:nvSpPr>
          <p:cNvPr id="7" name="文字方塊 6">
            <a:extLst>
              <a:ext uri="{FF2B5EF4-FFF2-40B4-BE49-F238E27FC236}">
                <a16:creationId xmlns:a16="http://schemas.microsoft.com/office/drawing/2014/main" id="{14AD56BC-2659-6464-CE25-D8133EEC2DC7}"/>
              </a:ext>
            </a:extLst>
          </p:cNvPr>
          <p:cNvSpPr txBox="1"/>
          <p:nvPr/>
        </p:nvSpPr>
        <p:spPr>
          <a:xfrm>
            <a:off x="1867261" y="2249325"/>
            <a:ext cx="6571345" cy="2346283"/>
          </a:xfrm>
          <a:prstGeom prst="rect">
            <a:avLst/>
          </a:prstGeom>
          <a:noFill/>
        </p:spPr>
        <p:txBody>
          <a:bodyPr wrap="square">
            <a:spAutoFit/>
          </a:bodyPr>
          <a:lstStyle/>
          <a:p>
            <a:pPr>
              <a:lnSpc>
                <a:spcPct val="150000"/>
              </a:lnSpc>
            </a:pPr>
            <a:r>
              <a:rPr lang="zh-TW" altLang="en-US" sz="2000" dirty="0"/>
              <a:t>受測者人數 </a:t>
            </a:r>
            <a:r>
              <a:rPr lang="en-US" altLang="zh-TW" sz="2000" dirty="0"/>
              <a:t>:</a:t>
            </a:r>
            <a:r>
              <a:rPr lang="zh-TW" altLang="en-US" sz="2000" dirty="0"/>
              <a:t> </a:t>
            </a:r>
            <a:r>
              <a:rPr lang="en-US" altLang="zh-TW" sz="2000" dirty="0"/>
              <a:t>41</a:t>
            </a:r>
            <a:r>
              <a:rPr lang="zh-TW" altLang="en-US" sz="2000" dirty="0"/>
              <a:t>位 </a:t>
            </a:r>
            <a:r>
              <a:rPr lang="en-US" altLang="zh-TW" sz="2000" dirty="0"/>
              <a:t>(11</a:t>
            </a:r>
            <a:r>
              <a:rPr lang="zh-TW" altLang="en-US" sz="2000" dirty="0"/>
              <a:t>名女性、</a:t>
            </a:r>
            <a:r>
              <a:rPr lang="en-US" altLang="zh-TW" sz="2000" dirty="0"/>
              <a:t>30</a:t>
            </a:r>
            <a:r>
              <a:rPr lang="zh-TW" altLang="en-US" sz="2000" dirty="0"/>
              <a:t>名男性</a:t>
            </a:r>
            <a:r>
              <a:rPr lang="en-US" altLang="zh-TW" sz="2000" dirty="0"/>
              <a:t>)</a:t>
            </a:r>
          </a:p>
          <a:p>
            <a:pPr>
              <a:lnSpc>
                <a:spcPct val="150000"/>
              </a:lnSpc>
            </a:pPr>
            <a:r>
              <a:rPr lang="zh-TW" altLang="en-US" sz="2000" dirty="0"/>
              <a:t>平均年齡 </a:t>
            </a:r>
            <a:r>
              <a:rPr lang="en-US" altLang="zh-TW" sz="2000" dirty="0"/>
              <a:t>:</a:t>
            </a:r>
            <a:r>
              <a:rPr lang="zh-TW" altLang="en-US" sz="2000" dirty="0"/>
              <a:t> </a:t>
            </a:r>
            <a:r>
              <a:rPr lang="en-US" altLang="zh-TW" sz="2000" dirty="0"/>
              <a:t>26.2</a:t>
            </a:r>
            <a:r>
              <a:rPr lang="zh-TW" altLang="en-US" sz="2000" dirty="0"/>
              <a:t>歲 </a:t>
            </a:r>
            <a:r>
              <a:rPr lang="en-US" altLang="zh-TW" sz="2000" dirty="0"/>
              <a:t>(SD=4.0)</a:t>
            </a:r>
            <a:r>
              <a:rPr lang="zh-TW" altLang="en-US" sz="2000" dirty="0"/>
              <a:t>，年齡介於</a:t>
            </a:r>
            <a:r>
              <a:rPr lang="en-US" altLang="zh-TW" sz="2000" dirty="0"/>
              <a:t>21~35</a:t>
            </a:r>
            <a:r>
              <a:rPr lang="zh-TW" altLang="en-US" sz="2000" dirty="0"/>
              <a:t>歲之間</a:t>
            </a:r>
            <a:endParaRPr lang="en-US" altLang="zh-TW" sz="2000" dirty="0"/>
          </a:p>
          <a:p>
            <a:pPr>
              <a:lnSpc>
                <a:spcPct val="150000"/>
              </a:lnSpc>
            </a:pPr>
            <a:r>
              <a:rPr lang="zh-TW" altLang="en-US" sz="2000" dirty="0"/>
              <a:t>平均駕駛 </a:t>
            </a:r>
            <a:r>
              <a:rPr lang="en-US" altLang="zh-TW" sz="2000" dirty="0"/>
              <a:t>:</a:t>
            </a:r>
            <a:r>
              <a:rPr lang="zh-TW" altLang="en-US" sz="2000" dirty="0"/>
              <a:t> </a:t>
            </a:r>
            <a:r>
              <a:rPr lang="en-US" altLang="zh-TW" sz="2000" dirty="0"/>
              <a:t>7.8</a:t>
            </a:r>
            <a:r>
              <a:rPr lang="zh-TW" altLang="en-US" sz="2000" dirty="0"/>
              <a:t>年</a:t>
            </a:r>
            <a:endParaRPr lang="en-US" altLang="zh-TW" sz="2000" dirty="0"/>
          </a:p>
          <a:p>
            <a:pPr>
              <a:lnSpc>
                <a:spcPct val="150000"/>
              </a:lnSpc>
            </a:pPr>
            <a:r>
              <a:rPr lang="zh-TW" altLang="en-US" sz="2000" dirty="0"/>
              <a:t>年平均里程數 </a:t>
            </a:r>
            <a:r>
              <a:rPr lang="en-US" altLang="zh-TW" sz="2000" dirty="0"/>
              <a:t>:</a:t>
            </a:r>
            <a:r>
              <a:rPr lang="zh-TW" altLang="en-US" sz="2000" dirty="0"/>
              <a:t> </a:t>
            </a:r>
            <a:r>
              <a:rPr lang="en-US" altLang="zh-TW" sz="2000" dirty="0"/>
              <a:t>10000</a:t>
            </a:r>
            <a:r>
              <a:rPr lang="zh-TW" altLang="en-US" sz="2000" dirty="0"/>
              <a:t>公里左右</a:t>
            </a:r>
            <a:endParaRPr lang="en-US" altLang="zh-TW" sz="2000" dirty="0"/>
          </a:p>
          <a:p>
            <a:pPr>
              <a:lnSpc>
                <a:spcPct val="150000"/>
              </a:lnSpc>
            </a:pPr>
            <a:r>
              <a:rPr lang="zh-TW" altLang="zh-TW" sz="2000" dirty="0">
                <a:latin typeface="+mn-ea"/>
              </a:rPr>
              <a:t>※</a:t>
            </a:r>
            <a:r>
              <a:rPr lang="zh-TW" altLang="en-US" sz="2000" dirty="0">
                <a:latin typeface="+mn-ea"/>
              </a:rPr>
              <a:t>受測者皆沒有使用過</a:t>
            </a:r>
            <a:r>
              <a:rPr lang="en-US" altLang="zh-TW" sz="2000" dirty="0">
                <a:latin typeface="+mn-ea"/>
              </a:rPr>
              <a:t>STI</a:t>
            </a:r>
            <a:r>
              <a:rPr lang="zh-TW" altLang="en-US" sz="2000" dirty="0">
                <a:latin typeface="+mn-ea"/>
              </a:rPr>
              <a:t>模擬器的經驗</a:t>
            </a:r>
          </a:p>
        </p:txBody>
      </p:sp>
      <p:sp>
        <p:nvSpPr>
          <p:cNvPr id="8" name="文字方塊 7">
            <a:extLst>
              <a:ext uri="{FF2B5EF4-FFF2-40B4-BE49-F238E27FC236}">
                <a16:creationId xmlns:a16="http://schemas.microsoft.com/office/drawing/2014/main" id="{B7F435F2-4EBB-7D46-4435-3FCEA67481BD}"/>
              </a:ext>
            </a:extLst>
          </p:cNvPr>
          <p:cNvSpPr txBox="1"/>
          <p:nvPr/>
        </p:nvSpPr>
        <p:spPr>
          <a:xfrm>
            <a:off x="177071" y="1126757"/>
            <a:ext cx="11837858" cy="499624"/>
          </a:xfrm>
          <a:prstGeom prst="rect">
            <a:avLst/>
          </a:prstGeom>
          <a:noFill/>
        </p:spPr>
        <p:txBody>
          <a:bodyPr wrap="square">
            <a:spAutoFit/>
          </a:bodyPr>
          <a:lstStyle/>
          <a:p>
            <a:pPr>
              <a:lnSpc>
                <a:spcPct val="150000"/>
              </a:lnSpc>
            </a:pPr>
            <a:r>
              <a:rPr lang="zh-TW" altLang="en-US" sz="2000" dirty="0"/>
              <a:t>原先有</a:t>
            </a:r>
            <a:r>
              <a:rPr lang="en-US" altLang="zh-TW" sz="2000" dirty="0"/>
              <a:t>46</a:t>
            </a:r>
            <a:r>
              <a:rPr lang="zh-TW" altLang="en-US" sz="2000" dirty="0"/>
              <a:t>位受測者，但因動暈症以及模擬數據異常的關係，因此剃除</a:t>
            </a:r>
            <a:r>
              <a:rPr lang="en-US" altLang="zh-TW" sz="2000" dirty="0"/>
              <a:t>5</a:t>
            </a:r>
            <a:r>
              <a:rPr lang="zh-TW" altLang="en-US" sz="2000" dirty="0"/>
              <a:t>位</a:t>
            </a:r>
            <a:r>
              <a:rPr lang="en-US" altLang="zh-TW" sz="2000" dirty="0"/>
              <a:t>(3</a:t>
            </a:r>
            <a:r>
              <a:rPr lang="zh-TW" altLang="en-US" sz="2000" dirty="0"/>
              <a:t>位動暈症、</a:t>
            </a:r>
            <a:r>
              <a:rPr lang="en-US" altLang="zh-TW" sz="2000" dirty="0"/>
              <a:t>2</a:t>
            </a:r>
            <a:r>
              <a:rPr lang="zh-TW" altLang="en-US" sz="2000" dirty="0"/>
              <a:t>位數據異常</a:t>
            </a:r>
            <a:r>
              <a:rPr lang="en-US" altLang="zh-TW" sz="2000" dirty="0"/>
              <a:t>)</a:t>
            </a:r>
            <a:endParaRPr lang="zh-TW" altLang="en-US" sz="2000" dirty="0">
              <a:latin typeface="+mn-ea"/>
            </a:endParaRPr>
          </a:p>
        </p:txBody>
      </p:sp>
      <p:sp>
        <p:nvSpPr>
          <p:cNvPr id="9" name="箭號: 向右 8">
            <a:extLst>
              <a:ext uri="{FF2B5EF4-FFF2-40B4-BE49-F238E27FC236}">
                <a16:creationId xmlns:a16="http://schemas.microsoft.com/office/drawing/2014/main" id="{63386C3B-342F-76C6-577C-9C2DDDD5F506}"/>
              </a:ext>
            </a:extLst>
          </p:cNvPr>
          <p:cNvSpPr/>
          <p:nvPr/>
        </p:nvSpPr>
        <p:spPr>
          <a:xfrm>
            <a:off x="666205" y="3180150"/>
            <a:ext cx="61395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3610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40A08E2A-89B0-B852-94F0-39B0100587B0}"/>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實驗程序</a:t>
            </a:r>
          </a:p>
        </p:txBody>
      </p:sp>
      <p:grpSp>
        <p:nvGrpSpPr>
          <p:cNvPr id="14" name="群組 13">
            <a:extLst>
              <a:ext uri="{FF2B5EF4-FFF2-40B4-BE49-F238E27FC236}">
                <a16:creationId xmlns:a16="http://schemas.microsoft.com/office/drawing/2014/main" id="{2C04E6C1-E3F4-93DF-F04B-BB45AE11CC82}"/>
              </a:ext>
            </a:extLst>
          </p:cNvPr>
          <p:cNvGrpSpPr/>
          <p:nvPr/>
        </p:nvGrpSpPr>
        <p:grpSpPr>
          <a:xfrm>
            <a:off x="354142" y="1114586"/>
            <a:ext cx="11837858" cy="2845907"/>
            <a:chOff x="354142" y="1525402"/>
            <a:chExt cx="11837858" cy="2845907"/>
          </a:xfrm>
        </p:grpSpPr>
        <p:sp>
          <p:nvSpPr>
            <p:cNvPr id="3" name="文字方塊 2">
              <a:extLst>
                <a:ext uri="{FF2B5EF4-FFF2-40B4-BE49-F238E27FC236}">
                  <a16:creationId xmlns:a16="http://schemas.microsoft.com/office/drawing/2014/main" id="{CF2AFFF1-1BD7-4CF3-729F-890B592A51D8}"/>
                </a:ext>
              </a:extLst>
            </p:cNvPr>
            <p:cNvSpPr txBox="1"/>
            <p:nvPr/>
          </p:nvSpPr>
          <p:spPr>
            <a:xfrm>
              <a:off x="354142" y="1525402"/>
              <a:ext cx="11837858" cy="961289"/>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TW" altLang="en-US" sz="2000" dirty="0"/>
                <a:t>四次的實驗需分成兩天進行，避免受測者記住場景</a:t>
              </a:r>
              <a:endParaRPr lang="en-US" altLang="zh-TW" sz="2000" dirty="0"/>
            </a:p>
            <a:p>
              <a:pPr marL="342900" indent="-342900">
                <a:lnSpc>
                  <a:spcPct val="150000"/>
                </a:lnSpc>
                <a:buFont typeface="Wingdings" panose="05000000000000000000" pitchFamily="2" charset="2"/>
                <a:buChar char="l"/>
              </a:pPr>
              <a:r>
                <a:rPr lang="zh-TW" altLang="en-US" sz="2000" dirty="0"/>
                <a:t>完成兩次實驗約需</a:t>
              </a:r>
              <a:r>
                <a:rPr lang="en-US" altLang="zh-TW" sz="2000" dirty="0"/>
                <a:t>45</a:t>
              </a:r>
              <a:r>
                <a:rPr lang="zh-TW" altLang="en-US" sz="2000" dirty="0"/>
                <a:t>分鐘，路線的順序是隨機選擇的</a:t>
              </a:r>
            </a:p>
          </p:txBody>
        </p:sp>
        <p:sp>
          <p:nvSpPr>
            <p:cNvPr id="7" name="文字方塊 6">
              <a:extLst>
                <a:ext uri="{FF2B5EF4-FFF2-40B4-BE49-F238E27FC236}">
                  <a16:creationId xmlns:a16="http://schemas.microsoft.com/office/drawing/2014/main" id="{98F64B33-1A73-1A67-8344-E1418552155A}"/>
                </a:ext>
              </a:extLst>
            </p:cNvPr>
            <p:cNvSpPr txBox="1"/>
            <p:nvPr/>
          </p:nvSpPr>
          <p:spPr>
            <a:xfrm>
              <a:off x="354142" y="2486691"/>
              <a:ext cx="11837858" cy="188461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2000" dirty="0"/>
                <a:t>在進行實驗前，會先初步解釋實驗內容、熟悉場景及模擬器，並對受測者收集人口統計資料</a:t>
              </a:r>
            </a:p>
            <a:p>
              <a:pPr marL="342900" indent="-342900">
                <a:lnSpc>
                  <a:spcPct val="150000"/>
                </a:lnSpc>
                <a:buFont typeface="Wingdings" panose="05000000000000000000" pitchFamily="2" charset="2"/>
                <a:buChar char="Ø"/>
              </a:pPr>
              <a:r>
                <a:rPr lang="zh-TW" altLang="en-US" sz="2000" dirty="0"/>
                <a:t>隨後對受測者進行視覺</a:t>
              </a:r>
              <a:r>
                <a:rPr lang="en-US" altLang="zh-TW" sz="2000" dirty="0"/>
                <a:t>AR</a:t>
              </a:r>
              <a:r>
                <a:rPr lang="zh-TW" altLang="en-US" sz="2000" dirty="0"/>
                <a:t>和音頻的訓練，以幫助受測者熟悉系統並識別場景中的警告</a:t>
              </a:r>
              <a:endParaRPr lang="en-US" altLang="zh-TW" sz="2000" dirty="0"/>
            </a:p>
            <a:p>
              <a:pPr marL="342900" indent="-342900">
                <a:lnSpc>
                  <a:spcPct val="150000"/>
                </a:lnSpc>
                <a:buFont typeface="Wingdings" panose="05000000000000000000" pitchFamily="2" charset="2"/>
                <a:buChar char="Ø"/>
              </a:pPr>
              <a:r>
                <a:rPr lang="zh-TW" altLang="en-US" sz="2000" dirty="0"/>
                <a:t>在實驗前，只告知受測者遇到十字路口時，需要左轉，沒有進一步的提示，避免受測者有其他的行為</a:t>
              </a:r>
              <a:endParaRPr lang="en-US" altLang="zh-TW" sz="2000" dirty="0"/>
            </a:p>
            <a:p>
              <a:pPr marL="342900" indent="-342900">
                <a:lnSpc>
                  <a:spcPct val="150000"/>
                </a:lnSpc>
                <a:buFont typeface="Wingdings" panose="05000000000000000000" pitchFamily="2" charset="2"/>
                <a:buChar char="Ø"/>
              </a:pPr>
              <a:r>
                <a:rPr lang="zh-TW" altLang="en-US" sz="2000" dirty="0"/>
                <a:t>每次實驗後，受測者須填寫問卷，其內容為駕駛過程中出現的症狀</a:t>
              </a:r>
              <a:r>
                <a:rPr lang="en-US" altLang="zh-TW" sz="2000" dirty="0"/>
                <a:t>(</a:t>
              </a:r>
              <a:r>
                <a:rPr lang="zh-TW" altLang="en-US" sz="2000" dirty="0"/>
                <a:t>噁心、頭暈、疲倦</a:t>
              </a:r>
              <a:r>
                <a:rPr lang="en-US" altLang="zh-TW" sz="2000" dirty="0"/>
                <a:t>…</a:t>
              </a:r>
              <a:r>
                <a:rPr lang="zh-TW" altLang="en-US" sz="2000" dirty="0"/>
                <a:t>等</a:t>
              </a:r>
              <a:r>
                <a:rPr lang="en-US" altLang="zh-TW" sz="2000" dirty="0"/>
                <a:t>)</a:t>
              </a:r>
            </a:p>
          </p:txBody>
        </p:sp>
      </p:grpSp>
    </p:spTree>
    <p:extLst>
      <p:ext uri="{BB962C8B-B14F-4D97-AF65-F5344CB8AC3E}">
        <p14:creationId xmlns:p14="http://schemas.microsoft.com/office/powerpoint/2010/main" val="244197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graphicFrame>
        <p:nvGraphicFramePr>
          <p:cNvPr id="2" name="表格 2">
            <a:extLst>
              <a:ext uri="{FF2B5EF4-FFF2-40B4-BE49-F238E27FC236}">
                <a16:creationId xmlns:a16="http://schemas.microsoft.com/office/drawing/2014/main" id="{D76F3FDB-51B9-00CD-BB0D-9E3CCDA4E82E}"/>
              </a:ext>
            </a:extLst>
          </p:cNvPr>
          <p:cNvGraphicFramePr>
            <a:graphicFrameLocks noGrp="1"/>
          </p:cNvGraphicFramePr>
          <p:nvPr>
            <p:extLst>
              <p:ext uri="{D42A27DB-BD31-4B8C-83A1-F6EECF244321}">
                <p14:modId xmlns:p14="http://schemas.microsoft.com/office/powerpoint/2010/main" val="3934218508"/>
              </p:ext>
            </p:extLst>
          </p:nvPr>
        </p:nvGraphicFramePr>
        <p:xfrm>
          <a:off x="1759574" y="899160"/>
          <a:ext cx="8672851" cy="2225040"/>
        </p:xfrm>
        <a:graphic>
          <a:graphicData uri="http://schemas.openxmlformats.org/drawingml/2006/table">
            <a:tbl>
              <a:tblPr firstRow="1" bandRow="1">
                <a:tableStyleId>{5940675A-B579-460E-94D1-54222C63F5DA}</a:tableStyleId>
              </a:tblPr>
              <a:tblGrid>
                <a:gridCol w="3279013">
                  <a:extLst>
                    <a:ext uri="{9D8B030D-6E8A-4147-A177-3AD203B41FA5}">
                      <a16:colId xmlns:a16="http://schemas.microsoft.com/office/drawing/2014/main" val="1617926363"/>
                    </a:ext>
                  </a:extLst>
                </a:gridCol>
                <a:gridCol w="1797946">
                  <a:extLst>
                    <a:ext uri="{9D8B030D-6E8A-4147-A177-3AD203B41FA5}">
                      <a16:colId xmlns:a16="http://schemas.microsoft.com/office/drawing/2014/main" val="1759338016"/>
                    </a:ext>
                  </a:extLst>
                </a:gridCol>
                <a:gridCol w="1797946">
                  <a:extLst>
                    <a:ext uri="{9D8B030D-6E8A-4147-A177-3AD203B41FA5}">
                      <a16:colId xmlns:a16="http://schemas.microsoft.com/office/drawing/2014/main" val="375725167"/>
                    </a:ext>
                  </a:extLst>
                </a:gridCol>
                <a:gridCol w="1797946">
                  <a:extLst>
                    <a:ext uri="{9D8B030D-6E8A-4147-A177-3AD203B41FA5}">
                      <a16:colId xmlns:a16="http://schemas.microsoft.com/office/drawing/2014/main" val="2524887868"/>
                    </a:ext>
                  </a:extLst>
                </a:gridCol>
              </a:tblGrid>
              <a:tr h="370840">
                <a:tc gridSpan="4">
                  <a:txBody>
                    <a:bodyPr/>
                    <a:lstStyle/>
                    <a:p>
                      <a:pPr algn="l"/>
                      <a:r>
                        <a:rPr lang="en-US" altLang="zh-TW" b="1" dirty="0"/>
                        <a:t>AR</a:t>
                      </a:r>
                      <a:r>
                        <a:rPr lang="zh-TW" altLang="en-US" b="1" dirty="0"/>
                        <a:t>配置的</a:t>
                      </a:r>
                      <a:r>
                        <a:rPr lang="en-US" altLang="zh-TW" b="1" dirty="0"/>
                        <a:t>T</a:t>
                      </a:r>
                      <a:r>
                        <a:rPr lang="zh-TW" altLang="en-US" b="1" dirty="0"/>
                        <a:t>檢定結果 </a:t>
                      </a:r>
                      <a:r>
                        <a:rPr lang="en-US" altLang="zh-TW" b="1" dirty="0"/>
                        <a:t>(p</a:t>
                      </a:r>
                      <a:r>
                        <a:rPr lang="zh-TW" altLang="en-US" b="1" dirty="0"/>
                        <a:t>值</a:t>
                      </a:r>
                      <a:r>
                        <a:rPr lang="en-US" altLang="zh-TW" b="1" dirty="0"/>
                        <a:t>)</a:t>
                      </a:r>
                      <a:endParaRPr lang="zh-TW" alt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20144200"/>
                  </a:ext>
                </a:extLst>
              </a:tr>
              <a:tr h="370840">
                <a:tc rowSpan="2">
                  <a:txBody>
                    <a:bodyPr/>
                    <a:lstStyle/>
                    <a:p>
                      <a:pPr algn="ctr"/>
                      <a:r>
                        <a:rPr lang="zh-TW" altLang="en-US" b="0" dirty="0"/>
                        <a:t>變量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TW" b="0" dirty="0"/>
                        <a:t>AR</a:t>
                      </a:r>
                      <a:r>
                        <a:rPr lang="zh-TW" altLang="en-US" b="0" dirty="0"/>
                        <a:t> 配置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b="0" dirty="0"/>
                    </a:p>
                  </a:txBody>
                  <a:tcPr/>
                </a:tc>
                <a:tc hMerge="1">
                  <a:txBody>
                    <a:bodyPr/>
                    <a:lstStyle/>
                    <a:p>
                      <a:endParaRPr lang="zh-TW" altLang="en-US" b="0" dirty="0"/>
                    </a:p>
                  </a:txBody>
                  <a:tcPr/>
                </a:tc>
                <a:extLst>
                  <a:ext uri="{0D108BD9-81ED-4DB2-BD59-A6C34878D82A}">
                    <a16:rowId xmlns:a16="http://schemas.microsoft.com/office/drawing/2014/main" val="867558643"/>
                  </a:ext>
                </a:extLst>
              </a:tr>
              <a:tr h="370840">
                <a:tc vMerge="1">
                  <a:txBody>
                    <a:bodyPr/>
                    <a:lstStyle/>
                    <a:p>
                      <a:endParaRPr lang="zh-TW" altLang="en-US" b="0" dirty="0"/>
                    </a:p>
                  </a:txBody>
                  <a:tcPr/>
                </a:tc>
                <a:tc>
                  <a:txBody>
                    <a:bodyPr/>
                    <a:lstStyle/>
                    <a:p>
                      <a:pPr algn="ctr"/>
                      <a:r>
                        <a:rPr lang="en-US" altLang="zh-TW" b="0" dirty="0"/>
                        <a:t>No AR - TL</a:t>
                      </a:r>
                      <a:endParaRPr lang="zh-TW" alt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0" dirty="0"/>
                        <a:t>No AR –TL+T</a:t>
                      </a:r>
                      <a:endParaRPr lang="zh-TW" alt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0" dirty="0"/>
                        <a:t>No AR – TL+A</a:t>
                      </a:r>
                      <a:endParaRPr lang="zh-TW" altLang="en-US"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28457"/>
                  </a:ext>
                </a:extLst>
              </a:tr>
              <a:tr h="370840">
                <a:tc>
                  <a:txBody>
                    <a:bodyPr/>
                    <a:lstStyle/>
                    <a:p>
                      <a:r>
                        <a:rPr lang="zh-TW" altLang="en-US" sz="1800" b="0" dirty="0"/>
                        <a:t>後侵占時間</a:t>
                      </a:r>
                      <a:r>
                        <a:rPr lang="en-US" altLang="zh-TW" sz="1800" b="0" dirty="0"/>
                        <a:t>(</a:t>
                      </a:r>
                      <a:r>
                        <a:rPr lang="en-US" altLang="zh-TW" b="0" dirty="0"/>
                        <a:t>PET)</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b="0" dirty="0"/>
                        <a:t>0.0001</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b="0" dirty="0"/>
                        <a:t>0.0052</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b="0" dirty="0"/>
                        <a:t>0.0023</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565752"/>
                  </a:ext>
                </a:extLst>
              </a:tr>
              <a:tr h="370840">
                <a:tc>
                  <a:txBody>
                    <a:bodyPr/>
                    <a:lstStyle/>
                    <a:p>
                      <a:r>
                        <a:rPr lang="zh-TW" altLang="en-US" sz="1800" b="0" dirty="0">
                          <a:latin typeface="+mn-ea"/>
                        </a:rPr>
                        <a:t>轉彎前的平均等待時間</a:t>
                      </a:r>
                      <a:r>
                        <a:rPr lang="en-US" altLang="zh-TW" sz="1800" b="0" dirty="0">
                          <a:latin typeface="+mn-ea"/>
                        </a:rPr>
                        <a:t>(AWT)</a:t>
                      </a:r>
                      <a:r>
                        <a:rPr lang="zh-TW" altLang="en-US" sz="1800" b="0" dirty="0">
                          <a:latin typeface="+mn-ea"/>
                        </a:rPr>
                        <a:t> </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b="0" dirty="0"/>
                        <a:t>0.0001</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b="0" dirty="0"/>
                        <a:t>0.0031</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b="0" dirty="0"/>
                        <a:t>0.0012</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95362457"/>
                  </a:ext>
                </a:extLst>
              </a:tr>
              <a:tr h="370840">
                <a:tc>
                  <a:txBody>
                    <a:bodyPr/>
                    <a:lstStyle/>
                    <a:p>
                      <a:r>
                        <a:rPr lang="zh-TW" altLang="en-US" sz="1800" b="0" dirty="0">
                          <a:latin typeface="+mn-ea"/>
                        </a:rPr>
                        <a:t>完成轉彎的平均時間</a:t>
                      </a:r>
                      <a:r>
                        <a:rPr lang="en-US" altLang="zh-TW" sz="1800" b="0" dirty="0">
                          <a:latin typeface="+mn-ea"/>
                        </a:rPr>
                        <a:t>(</a:t>
                      </a:r>
                      <a:r>
                        <a:rPr lang="el-GR" altLang="zh-TW" sz="1800" b="0" dirty="0">
                          <a:latin typeface="+mn-ea"/>
                        </a:rPr>
                        <a:t>Δ</a:t>
                      </a:r>
                      <a:r>
                        <a:rPr lang="en-US" altLang="zh-TW" sz="1800" b="0" dirty="0">
                          <a:latin typeface="+mn-ea"/>
                        </a:rPr>
                        <a:t>T)</a:t>
                      </a:r>
                      <a:r>
                        <a:rPr lang="zh-TW" altLang="en-US" sz="1800" b="0" dirty="0">
                          <a:latin typeface="+mn-ea"/>
                        </a:rPr>
                        <a:t> </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TW" b="0" dirty="0"/>
                        <a:t>0.0491</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TW" b="0" dirty="0"/>
                        <a:t>0.0166</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TW" b="0" dirty="0"/>
                        <a:t>0.0004</a:t>
                      </a:r>
                      <a:endParaRPr lang="zh-TW"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4091596407"/>
                  </a:ext>
                </a:extLst>
              </a:tr>
            </a:tbl>
          </a:graphicData>
        </a:graphic>
      </p:graphicFrame>
      <p:grpSp>
        <p:nvGrpSpPr>
          <p:cNvPr id="8" name="群組 7">
            <a:extLst>
              <a:ext uri="{FF2B5EF4-FFF2-40B4-BE49-F238E27FC236}">
                <a16:creationId xmlns:a16="http://schemas.microsoft.com/office/drawing/2014/main" id="{7E2FEAF2-F592-692E-79B6-27FF13EFED23}"/>
              </a:ext>
            </a:extLst>
          </p:cNvPr>
          <p:cNvGrpSpPr/>
          <p:nvPr/>
        </p:nvGrpSpPr>
        <p:grpSpPr>
          <a:xfrm>
            <a:off x="745734" y="3429000"/>
            <a:ext cx="10700531" cy="3011557"/>
            <a:chOff x="649280" y="3358515"/>
            <a:chExt cx="9489800" cy="2670809"/>
          </a:xfrm>
        </p:grpSpPr>
        <p:pic>
          <p:nvPicPr>
            <p:cNvPr id="3" name="圖片 2">
              <a:extLst>
                <a:ext uri="{FF2B5EF4-FFF2-40B4-BE49-F238E27FC236}">
                  <a16:creationId xmlns:a16="http://schemas.microsoft.com/office/drawing/2014/main" id="{A4DFFB37-AA22-B2F5-42AB-3E59AACD2015}"/>
                </a:ext>
              </a:extLst>
            </p:cNvPr>
            <p:cNvPicPr>
              <a:picLocks noChangeAspect="1"/>
            </p:cNvPicPr>
            <p:nvPr/>
          </p:nvPicPr>
          <p:blipFill rotWithShape="1">
            <a:blip r:embed="rId3"/>
            <a:srcRect b="50000"/>
            <a:stretch/>
          </p:blipFill>
          <p:spPr>
            <a:xfrm>
              <a:off x="649280" y="3428999"/>
              <a:ext cx="6296025" cy="2600325"/>
            </a:xfrm>
            <a:prstGeom prst="rect">
              <a:avLst/>
            </a:prstGeom>
          </p:spPr>
        </p:pic>
        <p:pic>
          <p:nvPicPr>
            <p:cNvPr id="7" name="圖片 6">
              <a:extLst>
                <a:ext uri="{FF2B5EF4-FFF2-40B4-BE49-F238E27FC236}">
                  <a16:creationId xmlns:a16="http://schemas.microsoft.com/office/drawing/2014/main" id="{B7C7F81B-F1FA-B4D1-8794-68195B32B330}"/>
                </a:ext>
              </a:extLst>
            </p:cNvPr>
            <p:cNvPicPr>
              <a:picLocks noChangeAspect="1"/>
            </p:cNvPicPr>
            <p:nvPr/>
          </p:nvPicPr>
          <p:blipFill rotWithShape="1">
            <a:blip r:embed="rId3"/>
            <a:srcRect l="24636" t="50000" r="24636"/>
            <a:stretch/>
          </p:blipFill>
          <p:spPr>
            <a:xfrm>
              <a:off x="6945305" y="3358515"/>
              <a:ext cx="3193775" cy="2600325"/>
            </a:xfrm>
            <a:prstGeom prst="rect">
              <a:avLst/>
            </a:prstGeom>
          </p:spPr>
        </p:pic>
      </p:grpSp>
    </p:spTree>
    <p:extLst>
      <p:ext uri="{BB962C8B-B14F-4D97-AF65-F5344CB8AC3E}">
        <p14:creationId xmlns:p14="http://schemas.microsoft.com/office/powerpoint/2010/main" val="167945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A186057C-56E2-9D03-E83C-AA5B08A22B50}"/>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安全變量</a:t>
            </a:r>
          </a:p>
        </p:txBody>
      </p:sp>
      <p:pic>
        <p:nvPicPr>
          <p:cNvPr id="3" name="圖片 2">
            <a:extLst>
              <a:ext uri="{FF2B5EF4-FFF2-40B4-BE49-F238E27FC236}">
                <a16:creationId xmlns:a16="http://schemas.microsoft.com/office/drawing/2014/main" id="{F5388C08-2C6D-C77D-426D-74E2DD393EA8}"/>
              </a:ext>
            </a:extLst>
          </p:cNvPr>
          <p:cNvPicPr>
            <a:picLocks noChangeAspect="1"/>
          </p:cNvPicPr>
          <p:nvPr/>
        </p:nvPicPr>
        <p:blipFill>
          <a:blip r:embed="rId3"/>
          <a:stretch>
            <a:fillRect/>
          </a:stretch>
        </p:blipFill>
        <p:spPr>
          <a:xfrm>
            <a:off x="8774038" y="927874"/>
            <a:ext cx="3300670" cy="1854200"/>
          </a:xfrm>
          <a:prstGeom prst="rect">
            <a:avLst/>
          </a:prstGeom>
        </p:spPr>
      </p:pic>
      <p:sp>
        <p:nvSpPr>
          <p:cNvPr id="7" name="文字方塊 6">
            <a:extLst>
              <a:ext uri="{FF2B5EF4-FFF2-40B4-BE49-F238E27FC236}">
                <a16:creationId xmlns:a16="http://schemas.microsoft.com/office/drawing/2014/main" id="{7FB2E57D-3CDD-B8B5-CBBC-FEC65CAFA42D}"/>
              </a:ext>
            </a:extLst>
          </p:cNvPr>
          <p:cNvSpPr txBox="1"/>
          <p:nvPr/>
        </p:nvSpPr>
        <p:spPr>
          <a:xfrm>
            <a:off x="183280" y="1355350"/>
            <a:ext cx="2279330" cy="499624"/>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en-US" altLang="zh-TW" sz="2000" dirty="0"/>
              <a:t>No AR</a:t>
            </a:r>
            <a:r>
              <a:rPr lang="zh-TW" altLang="en-US" sz="2000" dirty="0"/>
              <a:t>的情況 </a:t>
            </a:r>
            <a:r>
              <a:rPr lang="en-US" altLang="zh-TW" sz="2000" dirty="0"/>
              <a:t>:</a:t>
            </a:r>
            <a:endParaRPr lang="zh-TW" altLang="en-US" sz="2000" dirty="0"/>
          </a:p>
        </p:txBody>
      </p:sp>
      <p:sp>
        <p:nvSpPr>
          <p:cNvPr id="9" name="文字方塊 8">
            <a:extLst>
              <a:ext uri="{FF2B5EF4-FFF2-40B4-BE49-F238E27FC236}">
                <a16:creationId xmlns:a16="http://schemas.microsoft.com/office/drawing/2014/main" id="{2D64E9E9-730A-5EE3-5F9C-0639B9F02503}"/>
              </a:ext>
            </a:extLst>
          </p:cNvPr>
          <p:cNvSpPr txBox="1"/>
          <p:nvPr/>
        </p:nvSpPr>
        <p:spPr>
          <a:xfrm>
            <a:off x="3408787" y="159411"/>
            <a:ext cx="4711085" cy="400110"/>
          </a:xfrm>
          <a:prstGeom prst="rect">
            <a:avLst/>
          </a:prstGeom>
          <a:noFill/>
        </p:spPr>
        <p:txBody>
          <a:bodyPr wrap="square">
            <a:spAutoFit/>
          </a:bodyPr>
          <a:lstStyle/>
          <a:p>
            <a:r>
              <a:rPr lang="zh-TW" altLang="en-US" sz="2000" b="1" dirty="0">
                <a:solidFill>
                  <a:schemeClr val="accent4">
                    <a:lumMod val="20000"/>
                    <a:lumOff val="80000"/>
                  </a:schemeClr>
                </a:solidFill>
              </a:rPr>
              <a:t>四種</a:t>
            </a:r>
            <a:r>
              <a:rPr lang="en-US" altLang="zh-TW" sz="2000" b="1" dirty="0">
                <a:solidFill>
                  <a:schemeClr val="accent4">
                    <a:lumMod val="20000"/>
                    <a:lumOff val="80000"/>
                  </a:schemeClr>
                </a:solidFill>
              </a:rPr>
              <a:t>AR</a:t>
            </a:r>
            <a:r>
              <a:rPr lang="zh-TW" altLang="en-US" sz="2000" b="1" dirty="0">
                <a:solidFill>
                  <a:schemeClr val="accent4">
                    <a:lumMod val="20000"/>
                    <a:lumOff val="80000"/>
                  </a:schemeClr>
                </a:solidFill>
              </a:rPr>
              <a:t>配置下，駕駛員選擇的間隙分布</a:t>
            </a:r>
            <a:endParaRPr lang="en-US" altLang="zh-TW" sz="2000" b="1" dirty="0">
              <a:solidFill>
                <a:schemeClr val="accent4">
                  <a:lumMod val="20000"/>
                  <a:lumOff val="80000"/>
                </a:schemeClr>
              </a:solidFill>
            </a:endParaRPr>
          </a:p>
        </p:txBody>
      </p:sp>
      <p:graphicFrame>
        <p:nvGraphicFramePr>
          <p:cNvPr id="13" name="表格 13">
            <a:extLst>
              <a:ext uri="{FF2B5EF4-FFF2-40B4-BE49-F238E27FC236}">
                <a16:creationId xmlns:a16="http://schemas.microsoft.com/office/drawing/2014/main" id="{1BD74350-5CAB-3A50-9B59-B17B73F3DF7B}"/>
              </a:ext>
            </a:extLst>
          </p:cNvPr>
          <p:cNvGraphicFramePr>
            <a:graphicFrameLocks noGrp="1"/>
          </p:cNvGraphicFramePr>
          <p:nvPr>
            <p:extLst>
              <p:ext uri="{D42A27DB-BD31-4B8C-83A1-F6EECF244321}">
                <p14:modId xmlns:p14="http://schemas.microsoft.com/office/powerpoint/2010/main" val="4097133885"/>
              </p:ext>
            </p:extLst>
          </p:nvPr>
        </p:nvGraphicFramePr>
        <p:xfrm>
          <a:off x="2378058" y="1361440"/>
          <a:ext cx="2880248" cy="1854200"/>
        </p:xfrm>
        <a:graphic>
          <a:graphicData uri="http://schemas.openxmlformats.org/drawingml/2006/table">
            <a:tbl>
              <a:tblPr firstRow="1" bandRow="1">
                <a:tableStyleId>{F5AB1C69-6EDB-4FF4-983F-18BD219EF322}</a:tableStyleId>
              </a:tblPr>
              <a:tblGrid>
                <a:gridCol w="1165543">
                  <a:extLst>
                    <a:ext uri="{9D8B030D-6E8A-4147-A177-3AD203B41FA5}">
                      <a16:colId xmlns:a16="http://schemas.microsoft.com/office/drawing/2014/main" val="2869748616"/>
                    </a:ext>
                  </a:extLst>
                </a:gridCol>
                <a:gridCol w="814705">
                  <a:extLst>
                    <a:ext uri="{9D8B030D-6E8A-4147-A177-3AD203B41FA5}">
                      <a16:colId xmlns:a16="http://schemas.microsoft.com/office/drawing/2014/main" val="3142421992"/>
                    </a:ext>
                  </a:extLst>
                </a:gridCol>
                <a:gridCol w="900000">
                  <a:extLst>
                    <a:ext uri="{9D8B030D-6E8A-4147-A177-3AD203B41FA5}">
                      <a16:colId xmlns:a16="http://schemas.microsoft.com/office/drawing/2014/main" val="197346722"/>
                    </a:ext>
                  </a:extLst>
                </a:gridCol>
              </a:tblGrid>
              <a:tr h="370840">
                <a:tc>
                  <a:txBody>
                    <a:bodyPr/>
                    <a:lstStyle/>
                    <a:p>
                      <a:pPr algn="ctr"/>
                      <a:r>
                        <a:rPr lang="zh-TW" altLang="en-US" dirty="0"/>
                        <a:t>轉彎位置</a:t>
                      </a:r>
                    </a:p>
                  </a:txBody>
                  <a:tcPr anchor="ctr"/>
                </a:tc>
                <a:tc>
                  <a:txBody>
                    <a:bodyPr/>
                    <a:lstStyle/>
                    <a:p>
                      <a:pPr algn="ctr"/>
                      <a:r>
                        <a:rPr lang="zh-TW" altLang="en-US" dirty="0"/>
                        <a:t>人數</a:t>
                      </a:r>
                    </a:p>
                  </a:txBody>
                  <a:tcPr anchor="ctr"/>
                </a:tc>
                <a:tc>
                  <a:txBody>
                    <a:bodyPr/>
                    <a:lstStyle/>
                    <a:p>
                      <a:pPr algn="ctr"/>
                      <a:r>
                        <a:rPr lang="zh-TW" altLang="en-US" dirty="0"/>
                        <a:t>百分比</a:t>
                      </a:r>
                    </a:p>
                  </a:txBody>
                  <a:tcPr anchor="ctr"/>
                </a:tc>
                <a:extLst>
                  <a:ext uri="{0D108BD9-81ED-4DB2-BD59-A6C34878D82A}">
                    <a16:rowId xmlns:a16="http://schemas.microsoft.com/office/drawing/2014/main" val="717644060"/>
                  </a:ext>
                </a:extLst>
              </a:tr>
              <a:tr h="370840">
                <a:tc>
                  <a:txBody>
                    <a:bodyPr/>
                    <a:lstStyle/>
                    <a:p>
                      <a:r>
                        <a:rPr lang="en-US" altLang="zh-TW" dirty="0"/>
                        <a:t>Gap 5</a:t>
                      </a:r>
                      <a:endParaRPr lang="zh-TW" altLang="en-US" dirty="0"/>
                    </a:p>
                  </a:txBody>
                  <a:tcPr/>
                </a:tc>
                <a:tc>
                  <a:txBody>
                    <a:bodyPr/>
                    <a:lstStyle/>
                    <a:p>
                      <a:pPr algn="r"/>
                      <a:r>
                        <a:rPr lang="en-US" altLang="zh-TW" dirty="0"/>
                        <a:t>15</a:t>
                      </a:r>
                      <a:r>
                        <a:rPr lang="zh-TW" altLang="en-US" dirty="0"/>
                        <a:t> 人</a:t>
                      </a:r>
                    </a:p>
                  </a:txBody>
                  <a:tcPr/>
                </a:tc>
                <a:tc>
                  <a:txBody>
                    <a:bodyPr/>
                    <a:lstStyle/>
                    <a:p>
                      <a:pPr algn="r"/>
                      <a:r>
                        <a:rPr lang="en-US" altLang="zh-TW" dirty="0"/>
                        <a:t>37%</a:t>
                      </a:r>
                      <a:endParaRPr lang="zh-TW" altLang="en-US" dirty="0"/>
                    </a:p>
                  </a:txBody>
                  <a:tcPr/>
                </a:tc>
                <a:extLst>
                  <a:ext uri="{0D108BD9-81ED-4DB2-BD59-A6C34878D82A}">
                    <a16:rowId xmlns:a16="http://schemas.microsoft.com/office/drawing/2014/main" val="272271663"/>
                  </a:ext>
                </a:extLst>
              </a:tr>
              <a:tr h="370840">
                <a:tc>
                  <a:txBody>
                    <a:bodyPr/>
                    <a:lstStyle/>
                    <a:p>
                      <a:r>
                        <a:rPr lang="en-US" altLang="zh-TW" dirty="0"/>
                        <a:t>Gap 9</a:t>
                      </a:r>
                      <a:endParaRPr lang="zh-TW" altLang="en-US" dirty="0"/>
                    </a:p>
                  </a:txBody>
                  <a:tcPr/>
                </a:tc>
                <a:tc>
                  <a:txBody>
                    <a:bodyPr/>
                    <a:lstStyle/>
                    <a:p>
                      <a:pPr algn="r"/>
                      <a:r>
                        <a:rPr lang="en-US" altLang="zh-TW" dirty="0"/>
                        <a:t>12</a:t>
                      </a:r>
                      <a:r>
                        <a:rPr lang="zh-TW" altLang="en-US" dirty="0"/>
                        <a:t> 人</a:t>
                      </a:r>
                    </a:p>
                  </a:txBody>
                  <a:tcPr/>
                </a:tc>
                <a:tc>
                  <a:txBody>
                    <a:bodyPr/>
                    <a:lstStyle/>
                    <a:p>
                      <a:pPr algn="r"/>
                      <a:r>
                        <a:rPr lang="en-US" altLang="zh-TW" dirty="0"/>
                        <a:t>29%</a:t>
                      </a:r>
                      <a:endParaRPr lang="zh-TW" altLang="en-US" dirty="0"/>
                    </a:p>
                  </a:txBody>
                  <a:tcPr/>
                </a:tc>
                <a:extLst>
                  <a:ext uri="{0D108BD9-81ED-4DB2-BD59-A6C34878D82A}">
                    <a16:rowId xmlns:a16="http://schemas.microsoft.com/office/drawing/2014/main" val="3470292473"/>
                  </a:ext>
                </a:extLst>
              </a:tr>
              <a:tr h="370840">
                <a:tc>
                  <a:txBody>
                    <a:bodyPr/>
                    <a:lstStyle/>
                    <a:p>
                      <a:r>
                        <a:rPr lang="en-US" altLang="zh-TW" dirty="0"/>
                        <a:t>Gap 12</a:t>
                      </a:r>
                      <a:endParaRPr lang="zh-TW" altLang="en-US" dirty="0"/>
                    </a:p>
                  </a:txBody>
                  <a:tcPr/>
                </a:tc>
                <a:tc>
                  <a:txBody>
                    <a:bodyPr/>
                    <a:lstStyle/>
                    <a:p>
                      <a:pPr algn="r"/>
                      <a:r>
                        <a:rPr lang="en-US" altLang="zh-TW" dirty="0"/>
                        <a:t>7</a:t>
                      </a:r>
                      <a:r>
                        <a:rPr lang="zh-TW" altLang="en-US" dirty="0"/>
                        <a:t> 人</a:t>
                      </a:r>
                    </a:p>
                  </a:txBody>
                  <a:tcPr/>
                </a:tc>
                <a:tc>
                  <a:txBody>
                    <a:bodyPr/>
                    <a:lstStyle/>
                    <a:p>
                      <a:pPr algn="r"/>
                      <a:r>
                        <a:rPr lang="en-US" altLang="zh-TW" dirty="0"/>
                        <a:t>17%</a:t>
                      </a:r>
                      <a:endParaRPr lang="zh-TW" altLang="en-US" dirty="0"/>
                    </a:p>
                  </a:txBody>
                  <a:tcPr/>
                </a:tc>
                <a:extLst>
                  <a:ext uri="{0D108BD9-81ED-4DB2-BD59-A6C34878D82A}">
                    <a16:rowId xmlns:a16="http://schemas.microsoft.com/office/drawing/2014/main" val="412652954"/>
                  </a:ext>
                </a:extLst>
              </a:tr>
              <a:tr h="370840">
                <a:tc>
                  <a:txBody>
                    <a:bodyPr/>
                    <a:lstStyle/>
                    <a:p>
                      <a:r>
                        <a:rPr lang="zh-TW" altLang="en-US" dirty="0"/>
                        <a:t>間隙不足</a:t>
                      </a:r>
                    </a:p>
                  </a:txBody>
                  <a:tcPr>
                    <a:solidFill>
                      <a:schemeClr val="accent5">
                        <a:lumMod val="20000"/>
                        <a:lumOff val="80000"/>
                      </a:schemeClr>
                    </a:solidFill>
                  </a:tcPr>
                </a:tc>
                <a:tc>
                  <a:txBody>
                    <a:bodyPr/>
                    <a:lstStyle/>
                    <a:p>
                      <a:pPr algn="r"/>
                      <a:r>
                        <a:rPr lang="en-US" altLang="zh-TW" dirty="0"/>
                        <a:t>7</a:t>
                      </a:r>
                      <a:r>
                        <a:rPr lang="zh-TW" altLang="en-US" dirty="0"/>
                        <a:t> 人</a:t>
                      </a:r>
                    </a:p>
                  </a:txBody>
                  <a:tcPr>
                    <a:solidFill>
                      <a:schemeClr val="accent5">
                        <a:lumMod val="20000"/>
                        <a:lumOff val="80000"/>
                      </a:schemeClr>
                    </a:solidFill>
                  </a:tcPr>
                </a:tc>
                <a:tc>
                  <a:txBody>
                    <a:bodyPr/>
                    <a:lstStyle/>
                    <a:p>
                      <a:pPr algn="r"/>
                      <a:r>
                        <a:rPr lang="en-US" altLang="zh-TW" dirty="0"/>
                        <a:t>17%</a:t>
                      </a:r>
                      <a:endParaRPr lang="zh-TW" altLang="en-US" dirty="0"/>
                    </a:p>
                  </a:txBody>
                  <a:tcPr>
                    <a:solidFill>
                      <a:schemeClr val="accent5">
                        <a:lumMod val="20000"/>
                        <a:lumOff val="80000"/>
                      </a:schemeClr>
                    </a:solidFill>
                  </a:tcPr>
                </a:tc>
                <a:extLst>
                  <a:ext uri="{0D108BD9-81ED-4DB2-BD59-A6C34878D82A}">
                    <a16:rowId xmlns:a16="http://schemas.microsoft.com/office/drawing/2014/main" val="2701528241"/>
                  </a:ext>
                </a:extLst>
              </a:tr>
            </a:tbl>
          </a:graphicData>
        </a:graphic>
      </p:graphicFrame>
      <p:sp>
        <p:nvSpPr>
          <p:cNvPr id="16" name="文字方塊 15">
            <a:extLst>
              <a:ext uri="{FF2B5EF4-FFF2-40B4-BE49-F238E27FC236}">
                <a16:creationId xmlns:a16="http://schemas.microsoft.com/office/drawing/2014/main" id="{C52708AD-DABB-5666-F299-B338CCAA662F}"/>
              </a:ext>
            </a:extLst>
          </p:cNvPr>
          <p:cNvSpPr txBox="1"/>
          <p:nvPr/>
        </p:nvSpPr>
        <p:spPr>
          <a:xfrm>
            <a:off x="5366917" y="1304061"/>
            <a:ext cx="3231093" cy="1884618"/>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TW" altLang="en-US" sz="2000" dirty="0"/>
              <a:t>在最後</a:t>
            </a:r>
            <a:r>
              <a:rPr lang="en-US" altLang="zh-TW" sz="2000" dirty="0"/>
              <a:t>G12</a:t>
            </a:r>
            <a:r>
              <a:rPr lang="zh-TW" altLang="en-US" sz="2000" dirty="0"/>
              <a:t>轉彎，雖然成功執行，但是這會導致其他車輛的等待時間和延誤，產生負面影響</a:t>
            </a:r>
          </a:p>
        </p:txBody>
      </p:sp>
      <p:sp>
        <p:nvSpPr>
          <p:cNvPr id="17" name="文字方塊 16">
            <a:extLst>
              <a:ext uri="{FF2B5EF4-FFF2-40B4-BE49-F238E27FC236}">
                <a16:creationId xmlns:a16="http://schemas.microsoft.com/office/drawing/2014/main" id="{D0031414-C4A6-580F-0C76-B20FD9F2E801}"/>
              </a:ext>
            </a:extLst>
          </p:cNvPr>
          <p:cNvSpPr txBox="1"/>
          <p:nvPr/>
        </p:nvSpPr>
        <p:spPr>
          <a:xfrm>
            <a:off x="183280" y="3580390"/>
            <a:ext cx="2279330" cy="499624"/>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TW" altLang="en-US" sz="2000" dirty="0"/>
              <a:t>有 </a:t>
            </a:r>
            <a:r>
              <a:rPr lang="en-US" altLang="zh-TW" sz="2000" dirty="0"/>
              <a:t>AR</a:t>
            </a:r>
            <a:r>
              <a:rPr lang="zh-TW" altLang="en-US" sz="2000" dirty="0"/>
              <a:t>的情況 </a:t>
            </a:r>
            <a:r>
              <a:rPr lang="en-US" altLang="zh-TW" sz="2000" dirty="0"/>
              <a:t>:</a:t>
            </a:r>
            <a:endParaRPr lang="zh-TW" altLang="en-US" sz="2000" dirty="0"/>
          </a:p>
        </p:txBody>
      </p:sp>
      <p:graphicFrame>
        <p:nvGraphicFramePr>
          <p:cNvPr id="18" name="表格 13">
            <a:extLst>
              <a:ext uri="{FF2B5EF4-FFF2-40B4-BE49-F238E27FC236}">
                <a16:creationId xmlns:a16="http://schemas.microsoft.com/office/drawing/2014/main" id="{02FBF1BD-ED8C-C2F3-F31D-4A37A89DEC31}"/>
              </a:ext>
            </a:extLst>
          </p:cNvPr>
          <p:cNvGraphicFramePr>
            <a:graphicFrameLocks noGrp="1"/>
          </p:cNvGraphicFramePr>
          <p:nvPr>
            <p:extLst>
              <p:ext uri="{D42A27DB-BD31-4B8C-83A1-F6EECF244321}">
                <p14:modId xmlns:p14="http://schemas.microsoft.com/office/powerpoint/2010/main" val="1508754482"/>
              </p:ext>
            </p:extLst>
          </p:nvPr>
        </p:nvGraphicFramePr>
        <p:xfrm>
          <a:off x="2379443" y="3477211"/>
          <a:ext cx="3173936" cy="1483360"/>
        </p:xfrm>
        <a:graphic>
          <a:graphicData uri="http://schemas.openxmlformats.org/drawingml/2006/table">
            <a:tbl>
              <a:tblPr firstRow="1" bandRow="1">
                <a:tableStyleId>{F5AB1C69-6EDB-4FF4-983F-18BD219EF322}</a:tableStyleId>
              </a:tblPr>
              <a:tblGrid>
                <a:gridCol w="1165543">
                  <a:extLst>
                    <a:ext uri="{9D8B030D-6E8A-4147-A177-3AD203B41FA5}">
                      <a16:colId xmlns:a16="http://schemas.microsoft.com/office/drawing/2014/main" val="2869748616"/>
                    </a:ext>
                  </a:extLst>
                </a:gridCol>
                <a:gridCol w="1108393">
                  <a:extLst>
                    <a:ext uri="{9D8B030D-6E8A-4147-A177-3AD203B41FA5}">
                      <a16:colId xmlns:a16="http://schemas.microsoft.com/office/drawing/2014/main" val="3142421992"/>
                    </a:ext>
                  </a:extLst>
                </a:gridCol>
                <a:gridCol w="900000">
                  <a:extLst>
                    <a:ext uri="{9D8B030D-6E8A-4147-A177-3AD203B41FA5}">
                      <a16:colId xmlns:a16="http://schemas.microsoft.com/office/drawing/2014/main" val="197346722"/>
                    </a:ext>
                  </a:extLst>
                </a:gridCol>
              </a:tblGrid>
              <a:tr h="370840">
                <a:tc>
                  <a:txBody>
                    <a:bodyPr/>
                    <a:lstStyle/>
                    <a:p>
                      <a:pPr algn="ctr"/>
                      <a:r>
                        <a:rPr lang="zh-TW" altLang="en-US" dirty="0"/>
                        <a:t>轉彎位置</a:t>
                      </a:r>
                    </a:p>
                  </a:txBody>
                  <a:tcPr anchor="ctr"/>
                </a:tc>
                <a:tc>
                  <a:txBody>
                    <a:bodyPr/>
                    <a:lstStyle/>
                    <a:p>
                      <a:pPr algn="ctr"/>
                      <a:r>
                        <a:rPr lang="en-US" altLang="zh-TW" dirty="0"/>
                        <a:t>AR </a:t>
                      </a:r>
                      <a:r>
                        <a:rPr lang="zh-TW" altLang="en-US" dirty="0"/>
                        <a:t>配置</a:t>
                      </a:r>
                    </a:p>
                  </a:txBody>
                  <a:tcPr anchor="ctr"/>
                </a:tc>
                <a:tc>
                  <a:txBody>
                    <a:bodyPr/>
                    <a:lstStyle/>
                    <a:p>
                      <a:pPr algn="ctr"/>
                      <a:r>
                        <a:rPr lang="zh-TW" altLang="en-US" dirty="0"/>
                        <a:t>百分比</a:t>
                      </a:r>
                    </a:p>
                  </a:txBody>
                  <a:tcPr anchor="ctr"/>
                </a:tc>
                <a:extLst>
                  <a:ext uri="{0D108BD9-81ED-4DB2-BD59-A6C34878D82A}">
                    <a16:rowId xmlns:a16="http://schemas.microsoft.com/office/drawing/2014/main" val="717644060"/>
                  </a:ext>
                </a:extLst>
              </a:tr>
              <a:tr h="370840">
                <a:tc rowSpan="3">
                  <a:txBody>
                    <a:bodyPr/>
                    <a:lstStyle/>
                    <a:p>
                      <a:pPr algn="ctr"/>
                      <a:r>
                        <a:rPr lang="en-US" altLang="zh-TW" dirty="0"/>
                        <a:t>Gap 5</a:t>
                      </a:r>
                      <a:endParaRPr lang="zh-TW" altLang="en-US" dirty="0"/>
                    </a:p>
                  </a:txBody>
                  <a:tcPr anchor="ctr"/>
                </a:tc>
                <a:tc>
                  <a:txBody>
                    <a:bodyPr/>
                    <a:lstStyle/>
                    <a:p>
                      <a:pPr algn="ctr"/>
                      <a:r>
                        <a:rPr lang="en-US" altLang="zh-TW" dirty="0"/>
                        <a:t>TL</a:t>
                      </a:r>
                      <a:endParaRPr lang="zh-TW" altLang="en-US" dirty="0"/>
                    </a:p>
                  </a:txBody>
                  <a:tcPr/>
                </a:tc>
                <a:tc>
                  <a:txBody>
                    <a:bodyPr/>
                    <a:lstStyle/>
                    <a:p>
                      <a:pPr algn="r"/>
                      <a:r>
                        <a:rPr lang="en-US" altLang="zh-TW" dirty="0"/>
                        <a:t>87%</a:t>
                      </a:r>
                      <a:endParaRPr lang="zh-TW" altLang="en-US" dirty="0"/>
                    </a:p>
                  </a:txBody>
                  <a:tcPr/>
                </a:tc>
                <a:extLst>
                  <a:ext uri="{0D108BD9-81ED-4DB2-BD59-A6C34878D82A}">
                    <a16:rowId xmlns:a16="http://schemas.microsoft.com/office/drawing/2014/main" val="272271663"/>
                  </a:ext>
                </a:extLst>
              </a:tr>
              <a:tr h="370840">
                <a:tc vMerge="1">
                  <a:txBody>
                    <a:bodyPr/>
                    <a:lstStyle/>
                    <a:p>
                      <a:endParaRPr lang="zh-TW" altLang="en-US" dirty="0"/>
                    </a:p>
                  </a:txBody>
                  <a:tcPr/>
                </a:tc>
                <a:tc>
                  <a:txBody>
                    <a:bodyPr/>
                    <a:lstStyle/>
                    <a:p>
                      <a:pPr algn="ctr"/>
                      <a:r>
                        <a:rPr lang="en-US" altLang="zh-TW" dirty="0"/>
                        <a:t>TL+T</a:t>
                      </a:r>
                      <a:endParaRPr lang="zh-TW" altLang="en-US" dirty="0"/>
                    </a:p>
                  </a:txBody>
                  <a:tcPr/>
                </a:tc>
                <a:tc>
                  <a:txBody>
                    <a:bodyPr/>
                    <a:lstStyle/>
                    <a:p>
                      <a:pPr algn="r"/>
                      <a:r>
                        <a:rPr lang="en-US" altLang="zh-TW" dirty="0"/>
                        <a:t>72%</a:t>
                      </a:r>
                      <a:endParaRPr lang="zh-TW" altLang="en-US" dirty="0"/>
                    </a:p>
                  </a:txBody>
                  <a:tcPr/>
                </a:tc>
                <a:extLst>
                  <a:ext uri="{0D108BD9-81ED-4DB2-BD59-A6C34878D82A}">
                    <a16:rowId xmlns:a16="http://schemas.microsoft.com/office/drawing/2014/main" val="3470292473"/>
                  </a:ext>
                </a:extLst>
              </a:tr>
              <a:tr h="370840">
                <a:tc vMerge="1">
                  <a:txBody>
                    <a:bodyPr/>
                    <a:lstStyle/>
                    <a:p>
                      <a:endParaRPr lang="zh-TW" altLang="en-US" dirty="0"/>
                    </a:p>
                  </a:txBody>
                  <a:tcPr/>
                </a:tc>
                <a:tc>
                  <a:txBody>
                    <a:bodyPr/>
                    <a:lstStyle/>
                    <a:p>
                      <a:pPr algn="ctr"/>
                      <a:r>
                        <a:rPr lang="en-US" altLang="zh-TW" dirty="0"/>
                        <a:t>TL+A</a:t>
                      </a:r>
                      <a:endParaRPr lang="zh-TW" altLang="en-US" dirty="0"/>
                    </a:p>
                  </a:txBody>
                  <a:tcPr/>
                </a:tc>
                <a:tc>
                  <a:txBody>
                    <a:bodyPr/>
                    <a:lstStyle/>
                    <a:p>
                      <a:pPr algn="r"/>
                      <a:r>
                        <a:rPr lang="en-US" altLang="zh-TW" dirty="0"/>
                        <a:t>81%</a:t>
                      </a:r>
                      <a:endParaRPr lang="zh-TW" altLang="en-US" dirty="0"/>
                    </a:p>
                  </a:txBody>
                  <a:tcPr/>
                </a:tc>
                <a:extLst>
                  <a:ext uri="{0D108BD9-81ED-4DB2-BD59-A6C34878D82A}">
                    <a16:rowId xmlns:a16="http://schemas.microsoft.com/office/drawing/2014/main" val="412652954"/>
                  </a:ext>
                </a:extLst>
              </a:tr>
            </a:tbl>
          </a:graphicData>
        </a:graphic>
      </p:graphicFrame>
      <p:graphicFrame>
        <p:nvGraphicFramePr>
          <p:cNvPr id="19" name="表格 13">
            <a:extLst>
              <a:ext uri="{FF2B5EF4-FFF2-40B4-BE49-F238E27FC236}">
                <a16:creationId xmlns:a16="http://schemas.microsoft.com/office/drawing/2014/main" id="{1D070C3D-A032-962F-2BBD-60E772A97905}"/>
              </a:ext>
            </a:extLst>
          </p:cNvPr>
          <p:cNvGraphicFramePr>
            <a:graphicFrameLocks noGrp="1"/>
          </p:cNvGraphicFramePr>
          <p:nvPr>
            <p:extLst>
              <p:ext uri="{D42A27DB-BD31-4B8C-83A1-F6EECF244321}">
                <p14:modId xmlns:p14="http://schemas.microsoft.com/office/powerpoint/2010/main" val="1186941458"/>
              </p:ext>
            </p:extLst>
          </p:nvPr>
        </p:nvGraphicFramePr>
        <p:xfrm>
          <a:off x="5738629" y="3477211"/>
          <a:ext cx="3173936" cy="1483360"/>
        </p:xfrm>
        <a:graphic>
          <a:graphicData uri="http://schemas.openxmlformats.org/drawingml/2006/table">
            <a:tbl>
              <a:tblPr firstRow="1" bandRow="1">
                <a:tableStyleId>{7DF18680-E054-41AD-8BC1-D1AEF772440D}</a:tableStyleId>
              </a:tblPr>
              <a:tblGrid>
                <a:gridCol w="1165543">
                  <a:extLst>
                    <a:ext uri="{9D8B030D-6E8A-4147-A177-3AD203B41FA5}">
                      <a16:colId xmlns:a16="http://schemas.microsoft.com/office/drawing/2014/main" val="2869748616"/>
                    </a:ext>
                  </a:extLst>
                </a:gridCol>
                <a:gridCol w="1108393">
                  <a:extLst>
                    <a:ext uri="{9D8B030D-6E8A-4147-A177-3AD203B41FA5}">
                      <a16:colId xmlns:a16="http://schemas.microsoft.com/office/drawing/2014/main" val="3142421992"/>
                    </a:ext>
                  </a:extLst>
                </a:gridCol>
                <a:gridCol w="900000">
                  <a:extLst>
                    <a:ext uri="{9D8B030D-6E8A-4147-A177-3AD203B41FA5}">
                      <a16:colId xmlns:a16="http://schemas.microsoft.com/office/drawing/2014/main" val="197346722"/>
                    </a:ext>
                  </a:extLst>
                </a:gridCol>
              </a:tblGrid>
              <a:tr h="370840">
                <a:tc>
                  <a:txBody>
                    <a:bodyPr/>
                    <a:lstStyle/>
                    <a:p>
                      <a:pPr algn="ctr"/>
                      <a:r>
                        <a:rPr lang="zh-TW" altLang="en-US" dirty="0"/>
                        <a:t>轉彎位置</a:t>
                      </a:r>
                    </a:p>
                  </a:txBody>
                  <a:tcPr anchor="ctr"/>
                </a:tc>
                <a:tc>
                  <a:txBody>
                    <a:bodyPr/>
                    <a:lstStyle/>
                    <a:p>
                      <a:pPr algn="ctr"/>
                      <a:r>
                        <a:rPr lang="en-US" altLang="zh-TW" dirty="0"/>
                        <a:t>AR </a:t>
                      </a:r>
                      <a:r>
                        <a:rPr lang="zh-TW" altLang="en-US" dirty="0"/>
                        <a:t>配置</a:t>
                      </a:r>
                    </a:p>
                  </a:txBody>
                  <a:tcPr anchor="ctr"/>
                </a:tc>
                <a:tc>
                  <a:txBody>
                    <a:bodyPr/>
                    <a:lstStyle/>
                    <a:p>
                      <a:pPr algn="ctr"/>
                      <a:r>
                        <a:rPr lang="zh-TW" altLang="en-US" dirty="0"/>
                        <a:t>百分比</a:t>
                      </a:r>
                    </a:p>
                  </a:txBody>
                  <a:tcPr anchor="ctr"/>
                </a:tc>
                <a:extLst>
                  <a:ext uri="{0D108BD9-81ED-4DB2-BD59-A6C34878D82A}">
                    <a16:rowId xmlns:a16="http://schemas.microsoft.com/office/drawing/2014/main" val="717644060"/>
                  </a:ext>
                </a:extLst>
              </a:tr>
              <a:tr h="370840">
                <a:tc rowSpan="3">
                  <a:txBody>
                    <a:bodyPr/>
                    <a:lstStyle/>
                    <a:p>
                      <a:pPr algn="ctr"/>
                      <a:r>
                        <a:rPr lang="zh-TW" altLang="en-US" dirty="0"/>
                        <a:t>間隙不足</a:t>
                      </a:r>
                    </a:p>
                  </a:txBody>
                  <a:tcPr anchor="ctr"/>
                </a:tc>
                <a:tc>
                  <a:txBody>
                    <a:bodyPr/>
                    <a:lstStyle/>
                    <a:p>
                      <a:pPr algn="ctr"/>
                      <a:r>
                        <a:rPr lang="en-US" altLang="zh-TW" dirty="0"/>
                        <a:t>TL</a:t>
                      </a:r>
                      <a:endParaRPr lang="zh-TW" altLang="en-US" dirty="0"/>
                    </a:p>
                  </a:txBody>
                  <a:tcPr/>
                </a:tc>
                <a:tc>
                  <a:txBody>
                    <a:bodyPr/>
                    <a:lstStyle/>
                    <a:p>
                      <a:pPr algn="r"/>
                      <a:r>
                        <a:rPr lang="en-US" altLang="zh-TW" dirty="0"/>
                        <a:t>3%</a:t>
                      </a:r>
                      <a:endParaRPr lang="zh-TW" altLang="en-US" dirty="0"/>
                    </a:p>
                  </a:txBody>
                  <a:tcPr/>
                </a:tc>
                <a:extLst>
                  <a:ext uri="{0D108BD9-81ED-4DB2-BD59-A6C34878D82A}">
                    <a16:rowId xmlns:a16="http://schemas.microsoft.com/office/drawing/2014/main" val="272271663"/>
                  </a:ext>
                </a:extLst>
              </a:tr>
              <a:tr h="370840">
                <a:tc vMerge="1">
                  <a:txBody>
                    <a:bodyPr/>
                    <a:lstStyle/>
                    <a:p>
                      <a:endParaRPr lang="zh-TW" altLang="en-US" dirty="0"/>
                    </a:p>
                  </a:txBody>
                  <a:tcPr/>
                </a:tc>
                <a:tc>
                  <a:txBody>
                    <a:bodyPr/>
                    <a:lstStyle/>
                    <a:p>
                      <a:pPr algn="ctr"/>
                      <a:r>
                        <a:rPr lang="en-US" altLang="zh-TW" dirty="0"/>
                        <a:t>TL+T</a:t>
                      </a:r>
                      <a:endParaRPr lang="zh-TW" altLang="en-US" dirty="0"/>
                    </a:p>
                  </a:txBody>
                  <a:tcPr/>
                </a:tc>
                <a:tc>
                  <a:txBody>
                    <a:bodyPr/>
                    <a:lstStyle/>
                    <a:p>
                      <a:pPr algn="r"/>
                      <a:r>
                        <a:rPr lang="en-US" altLang="zh-TW" dirty="0"/>
                        <a:t>2%</a:t>
                      </a:r>
                      <a:endParaRPr lang="zh-TW" altLang="en-US" dirty="0"/>
                    </a:p>
                  </a:txBody>
                  <a:tcPr/>
                </a:tc>
                <a:extLst>
                  <a:ext uri="{0D108BD9-81ED-4DB2-BD59-A6C34878D82A}">
                    <a16:rowId xmlns:a16="http://schemas.microsoft.com/office/drawing/2014/main" val="3470292473"/>
                  </a:ext>
                </a:extLst>
              </a:tr>
              <a:tr h="370840">
                <a:tc vMerge="1">
                  <a:txBody>
                    <a:bodyPr/>
                    <a:lstStyle/>
                    <a:p>
                      <a:endParaRPr lang="zh-TW" altLang="en-US" dirty="0"/>
                    </a:p>
                  </a:txBody>
                  <a:tcPr/>
                </a:tc>
                <a:tc>
                  <a:txBody>
                    <a:bodyPr/>
                    <a:lstStyle/>
                    <a:p>
                      <a:pPr algn="ctr"/>
                      <a:r>
                        <a:rPr lang="en-US" altLang="zh-TW" dirty="0"/>
                        <a:t>TL+A</a:t>
                      </a:r>
                      <a:endParaRPr lang="zh-TW" altLang="en-US" dirty="0"/>
                    </a:p>
                  </a:txBody>
                  <a:tcPr/>
                </a:tc>
                <a:tc>
                  <a:txBody>
                    <a:bodyPr/>
                    <a:lstStyle/>
                    <a:p>
                      <a:pPr algn="r"/>
                      <a:r>
                        <a:rPr lang="en-US" altLang="zh-TW" dirty="0"/>
                        <a:t>2%</a:t>
                      </a:r>
                      <a:endParaRPr lang="zh-TW" altLang="en-US" dirty="0"/>
                    </a:p>
                  </a:txBody>
                  <a:tcPr/>
                </a:tc>
                <a:extLst>
                  <a:ext uri="{0D108BD9-81ED-4DB2-BD59-A6C34878D82A}">
                    <a16:rowId xmlns:a16="http://schemas.microsoft.com/office/drawing/2014/main" val="412652954"/>
                  </a:ext>
                </a:extLst>
              </a:tr>
            </a:tbl>
          </a:graphicData>
        </a:graphic>
      </p:graphicFrame>
      <p:sp>
        <p:nvSpPr>
          <p:cNvPr id="21" name="文字方塊 20">
            <a:extLst>
              <a:ext uri="{FF2B5EF4-FFF2-40B4-BE49-F238E27FC236}">
                <a16:creationId xmlns:a16="http://schemas.microsoft.com/office/drawing/2014/main" id="{2BC68601-A6FB-BBD6-172A-59B489A27464}"/>
              </a:ext>
            </a:extLst>
          </p:cNvPr>
          <p:cNvSpPr txBox="1"/>
          <p:nvPr/>
        </p:nvSpPr>
        <p:spPr>
          <a:xfrm>
            <a:off x="8973738" y="3477211"/>
            <a:ext cx="2901270" cy="1422954"/>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TW" altLang="en-US" sz="2000" dirty="0"/>
              <a:t>與</a:t>
            </a:r>
            <a:r>
              <a:rPr lang="en-US" altLang="zh-TW" sz="2000" dirty="0"/>
              <a:t>No AR </a:t>
            </a:r>
            <a:r>
              <a:rPr lang="zh-TW" altLang="en-US" sz="2000" dirty="0"/>
              <a:t>的情況相比，有</a:t>
            </a:r>
            <a:r>
              <a:rPr lang="en-US" altLang="zh-TW" sz="2000" dirty="0"/>
              <a:t>AR</a:t>
            </a:r>
            <a:r>
              <a:rPr lang="zh-TW" altLang="en-US" sz="2000" dirty="0"/>
              <a:t>配置的情況顯著改善負面影響</a:t>
            </a:r>
          </a:p>
        </p:txBody>
      </p:sp>
      <p:sp>
        <p:nvSpPr>
          <p:cNvPr id="22" name="文字方塊 21">
            <a:extLst>
              <a:ext uri="{FF2B5EF4-FFF2-40B4-BE49-F238E27FC236}">
                <a16:creationId xmlns:a16="http://schemas.microsoft.com/office/drawing/2014/main" id="{E799F6C9-0877-4F77-7025-CBA41A02879A}"/>
              </a:ext>
            </a:extLst>
          </p:cNvPr>
          <p:cNvSpPr txBox="1"/>
          <p:nvPr/>
        </p:nvSpPr>
        <p:spPr>
          <a:xfrm>
            <a:off x="183281" y="5325321"/>
            <a:ext cx="3657199" cy="400110"/>
          </a:xfrm>
          <a:prstGeom prst="rect">
            <a:avLst/>
          </a:prstGeom>
          <a:noFill/>
        </p:spPr>
        <p:txBody>
          <a:bodyPr wrap="square" rtlCol="0">
            <a:spAutoFit/>
          </a:bodyPr>
          <a:lstStyle/>
          <a:p>
            <a:r>
              <a:rPr lang="en-US" altLang="zh-TW" sz="2000" b="1" dirty="0">
                <a:latin typeface="+mn-ea"/>
              </a:rPr>
              <a:t>※</a:t>
            </a:r>
            <a:r>
              <a:rPr lang="zh-TW" altLang="en-US" sz="2000" b="1" dirty="0">
                <a:latin typeface="+mn-ea"/>
              </a:rPr>
              <a:t> </a:t>
            </a:r>
            <a:r>
              <a:rPr lang="en-US" altLang="zh-TW" sz="2000" b="1" dirty="0">
                <a:latin typeface="+mn-ea"/>
              </a:rPr>
              <a:t>AR</a:t>
            </a:r>
            <a:r>
              <a:rPr lang="zh-TW" altLang="en-US" sz="2000" b="1" dirty="0">
                <a:latin typeface="+mn-ea"/>
              </a:rPr>
              <a:t>配置之間沒有顯著差異 </a:t>
            </a:r>
            <a:r>
              <a:rPr lang="en-US" altLang="zh-TW" sz="2000" b="1" dirty="0">
                <a:latin typeface="+mn-ea"/>
              </a:rPr>
              <a:t>-</a:t>
            </a:r>
            <a:endParaRPr lang="zh-TW" altLang="en-US" sz="2000" b="1" dirty="0">
              <a:latin typeface="+mn-ea"/>
            </a:endParaRPr>
          </a:p>
        </p:txBody>
      </p:sp>
      <p:sp>
        <p:nvSpPr>
          <p:cNvPr id="25" name="文字方塊 24">
            <a:extLst>
              <a:ext uri="{FF2B5EF4-FFF2-40B4-BE49-F238E27FC236}">
                <a16:creationId xmlns:a16="http://schemas.microsoft.com/office/drawing/2014/main" id="{B0982D58-87D8-3BB7-BC37-5585ADE21C70}"/>
              </a:ext>
            </a:extLst>
          </p:cNvPr>
          <p:cNvSpPr txBox="1"/>
          <p:nvPr/>
        </p:nvSpPr>
        <p:spPr>
          <a:xfrm>
            <a:off x="3675489" y="5249103"/>
            <a:ext cx="8381998" cy="961289"/>
          </a:xfrm>
          <a:prstGeom prst="rect">
            <a:avLst/>
          </a:prstGeom>
          <a:noFill/>
        </p:spPr>
        <p:txBody>
          <a:bodyPr wrap="square">
            <a:spAutoFit/>
          </a:bodyPr>
          <a:lstStyle/>
          <a:p>
            <a:pPr algn="just">
              <a:lnSpc>
                <a:spcPct val="150000"/>
              </a:lnSpc>
            </a:pPr>
            <a:r>
              <a:rPr lang="zh-TW" altLang="en-US" sz="2000" dirty="0">
                <a:latin typeface="+mn-ea"/>
              </a:rPr>
              <a:t>與視覺相比，音頻並沒有顯著改善，這與 </a:t>
            </a:r>
            <a:r>
              <a:rPr lang="en-US" altLang="zh-TW" sz="2000" dirty="0">
                <a:latin typeface="+mn-ea"/>
              </a:rPr>
              <a:t>Schwarz and </a:t>
            </a:r>
            <a:r>
              <a:rPr lang="en-US" altLang="zh-TW" sz="2000" dirty="0" err="1">
                <a:latin typeface="+mn-ea"/>
              </a:rPr>
              <a:t>Fastenmeier</a:t>
            </a:r>
            <a:r>
              <a:rPr lang="en-US" altLang="zh-TW" sz="2000" dirty="0">
                <a:latin typeface="+mn-ea"/>
              </a:rPr>
              <a:t> (2017)</a:t>
            </a:r>
            <a:r>
              <a:rPr lang="zh-TW" altLang="en-US" sz="2000" dirty="0">
                <a:latin typeface="+mn-ea"/>
              </a:rPr>
              <a:t>的研究一致</a:t>
            </a:r>
            <a:endParaRPr lang="zh-TW" altLang="en-US" sz="2000" dirty="0"/>
          </a:p>
        </p:txBody>
      </p:sp>
    </p:spTree>
    <p:extLst>
      <p:ext uri="{BB962C8B-B14F-4D97-AF65-F5344CB8AC3E}">
        <p14:creationId xmlns:p14="http://schemas.microsoft.com/office/powerpoint/2010/main" val="245329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9C63F86D-1A03-4460-ED02-F69E9B933C3E}"/>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安全變量</a:t>
            </a:r>
          </a:p>
        </p:txBody>
      </p:sp>
      <p:sp>
        <p:nvSpPr>
          <p:cNvPr id="3" name="文字方塊 2">
            <a:extLst>
              <a:ext uri="{FF2B5EF4-FFF2-40B4-BE49-F238E27FC236}">
                <a16:creationId xmlns:a16="http://schemas.microsoft.com/office/drawing/2014/main" id="{4BD2D7D0-20E5-0A62-034F-26FE11563E5B}"/>
              </a:ext>
            </a:extLst>
          </p:cNvPr>
          <p:cNvSpPr txBox="1"/>
          <p:nvPr/>
        </p:nvSpPr>
        <p:spPr>
          <a:xfrm>
            <a:off x="3408787" y="159411"/>
            <a:ext cx="5857133" cy="400110"/>
          </a:xfrm>
          <a:prstGeom prst="rect">
            <a:avLst/>
          </a:prstGeom>
          <a:noFill/>
        </p:spPr>
        <p:txBody>
          <a:bodyPr wrap="square">
            <a:spAutoFit/>
          </a:bodyPr>
          <a:lstStyle/>
          <a:p>
            <a:r>
              <a:rPr lang="zh-TW" altLang="en-US" sz="2000" b="1" dirty="0">
                <a:solidFill>
                  <a:schemeClr val="accent4">
                    <a:lumMod val="20000"/>
                    <a:lumOff val="80000"/>
                  </a:schemeClr>
                </a:solidFill>
              </a:rPr>
              <a:t>等待位置</a:t>
            </a:r>
            <a:r>
              <a:rPr lang="en-US" altLang="zh-TW" sz="2000" b="1" dirty="0">
                <a:solidFill>
                  <a:schemeClr val="accent4">
                    <a:lumMod val="20000"/>
                    <a:lumOff val="80000"/>
                  </a:schemeClr>
                </a:solidFill>
              </a:rPr>
              <a:t>(WIP)</a:t>
            </a:r>
            <a:r>
              <a:rPr lang="zh-TW" altLang="en-US" sz="2000" b="1" dirty="0">
                <a:solidFill>
                  <a:schemeClr val="accent4">
                    <a:lumMod val="20000"/>
                    <a:lumOff val="80000"/>
                  </a:schemeClr>
                </a:solidFill>
              </a:rPr>
              <a:t>及停在停止線前後的比例</a:t>
            </a:r>
            <a:endParaRPr lang="en-US" altLang="zh-TW" sz="2000" b="1" dirty="0">
              <a:solidFill>
                <a:schemeClr val="accent4">
                  <a:lumMod val="20000"/>
                  <a:lumOff val="80000"/>
                </a:schemeClr>
              </a:solidFill>
            </a:endParaRPr>
          </a:p>
        </p:txBody>
      </p:sp>
      <p:graphicFrame>
        <p:nvGraphicFramePr>
          <p:cNvPr id="7" name="表格 7">
            <a:extLst>
              <a:ext uri="{FF2B5EF4-FFF2-40B4-BE49-F238E27FC236}">
                <a16:creationId xmlns:a16="http://schemas.microsoft.com/office/drawing/2014/main" id="{88B161A6-BCEE-0DFA-73E3-81C860355D65}"/>
              </a:ext>
            </a:extLst>
          </p:cNvPr>
          <p:cNvGraphicFramePr>
            <a:graphicFrameLocks noGrp="1"/>
          </p:cNvGraphicFramePr>
          <p:nvPr>
            <p:extLst>
              <p:ext uri="{D42A27DB-BD31-4B8C-83A1-F6EECF244321}">
                <p14:modId xmlns:p14="http://schemas.microsoft.com/office/powerpoint/2010/main" val="506005138"/>
              </p:ext>
            </p:extLst>
          </p:nvPr>
        </p:nvGraphicFramePr>
        <p:xfrm>
          <a:off x="1633601" y="923490"/>
          <a:ext cx="8924797" cy="1478280"/>
        </p:xfrm>
        <a:graphic>
          <a:graphicData uri="http://schemas.openxmlformats.org/drawingml/2006/table">
            <a:tbl>
              <a:tblPr firstRow="1" bandRow="1">
                <a:tableStyleId>{5940675A-B579-460E-94D1-54222C63F5DA}</a:tableStyleId>
              </a:tblPr>
              <a:tblGrid>
                <a:gridCol w="2537143">
                  <a:extLst>
                    <a:ext uri="{9D8B030D-6E8A-4147-A177-3AD203B41FA5}">
                      <a16:colId xmlns:a16="http://schemas.microsoft.com/office/drawing/2014/main" val="277647051"/>
                    </a:ext>
                  </a:extLst>
                </a:gridCol>
                <a:gridCol w="1613218">
                  <a:extLst>
                    <a:ext uri="{9D8B030D-6E8A-4147-A177-3AD203B41FA5}">
                      <a16:colId xmlns:a16="http://schemas.microsoft.com/office/drawing/2014/main" val="149568406"/>
                    </a:ext>
                  </a:extLst>
                </a:gridCol>
                <a:gridCol w="1613218">
                  <a:extLst>
                    <a:ext uri="{9D8B030D-6E8A-4147-A177-3AD203B41FA5}">
                      <a16:colId xmlns:a16="http://schemas.microsoft.com/office/drawing/2014/main" val="3529120622"/>
                    </a:ext>
                  </a:extLst>
                </a:gridCol>
                <a:gridCol w="1613218">
                  <a:extLst>
                    <a:ext uri="{9D8B030D-6E8A-4147-A177-3AD203B41FA5}">
                      <a16:colId xmlns:a16="http://schemas.microsoft.com/office/drawing/2014/main" val="308360292"/>
                    </a:ext>
                  </a:extLst>
                </a:gridCol>
                <a:gridCol w="1548000">
                  <a:extLst>
                    <a:ext uri="{9D8B030D-6E8A-4147-A177-3AD203B41FA5}">
                      <a16:colId xmlns:a16="http://schemas.microsoft.com/office/drawing/2014/main" val="3795574832"/>
                    </a:ext>
                  </a:extLst>
                </a:gridCol>
              </a:tblGrid>
              <a:tr h="243342">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a:t>No AR</a:t>
                      </a:r>
                      <a:endParaRPr lang="zh-TW"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a:t>TL</a:t>
                      </a:r>
                      <a:endParaRPr lang="zh-TW"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a:t>TL+T</a:t>
                      </a:r>
                      <a:endParaRPr lang="zh-TW"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a:t>TL+A</a:t>
                      </a:r>
                      <a:endParaRPr lang="zh-TW"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532528"/>
                  </a:ext>
                </a:extLst>
              </a:tr>
              <a:tr h="370840">
                <a:tc>
                  <a:txBody>
                    <a:bodyPr/>
                    <a:lstStyle/>
                    <a:p>
                      <a:pPr algn="ctr"/>
                      <a:r>
                        <a:rPr lang="zh-TW" altLang="en-US" dirty="0"/>
                        <a:t>駕駛員停在停止線之前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altLang="zh-TW" dirty="0"/>
                        <a:t>12</a:t>
                      </a:r>
                      <a:r>
                        <a:rPr lang="zh-TW" altLang="en-US" dirty="0"/>
                        <a:t>人 </a:t>
                      </a:r>
                      <a:r>
                        <a:rPr lang="en-US" altLang="zh-TW" dirty="0"/>
                        <a:t>(29%)</a:t>
                      </a:r>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altLang="zh-TW" b="1" dirty="0">
                          <a:solidFill>
                            <a:srgbClr val="FF0000"/>
                          </a:solidFill>
                        </a:rPr>
                        <a:t>33</a:t>
                      </a:r>
                      <a:r>
                        <a:rPr lang="zh-TW" altLang="en-US" b="1" dirty="0">
                          <a:solidFill>
                            <a:srgbClr val="FF0000"/>
                          </a:solidFill>
                        </a:rPr>
                        <a:t>人 </a:t>
                      </a:r>
                      <a:r>
                        <a:rPr lang="en-US" altLang="zh-TW" b="1" dirty="0">
                          <a:solidFill>
                            <a:srgbClr val="FF0000"/>
                          </a:solidFill>
                        </a:rPr>
                        <a:t>(80%)</a:t>
                      </a:r>
                      <a:endParaRPr lang="zh-TW" alt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altLang="zh-TW" b="1" dirty="0">
                          <a:solidFill>
                            <a:srgbClr val="FF0000"/>
                          </a:solidFill>
                        </a:rPr>
                        <a:t>30</a:t>
                      </a:r>
                      <a:r>
                        <a:rPr lang="zh-TW" altLang="en-US" b="1" dirty="0">
                          <a:solidFill>
                            <a:srgbClr val="FF0000"/>
                          </a:solidFill>
                        </a:rPr>
                        <a:t>人 </a:t>
                      </a:r>
                      <a:r>
                        <a:rPr lang="en-US" altLang="zh-TW" b="1" dirty="0">
                          <a:solidFill>
                            <a:srgbClr val="FF0000"/>
                          </a:solidFill>
                        </a:rPr>
                        <a:t>(73%)</a:t>
                      </a:r>
                      <a:endParaRPr lang="zh-TW" alt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altLang="zh-TW" b="1" dirty="0">
                          <a:solidFill>
                            <a:srgbClr val="FF0000"/>
                          </a:solidFill>
                        </a:rPr>
                        <a:t>30</a:t>
                      </a:r>
                      <a:r>
                        <a:rPr lang="zh-TW" altLang="en-US" b="1" dirty="0">
                          <a:solidFill>
                            <a:srgbClr val="FF0000"/>
                          </a:solidFill>
                        </a:rPr>
                        <a:t>人 </a:t>
                      </a:r>
                      <a:r>
                        <a:rPr lang="en-US" altLang="zh-TW" b="1" dirty="0">
                          <a:solidFill>
                            <a:srgbClr val="FF0000"/>
                          </a:solidFill>
                        </a:rPr>
                        <a:t>(73%)</a:t>
                      </a:r>
                      <a:endParaRPr lang="zh-TW" alt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43688777"/>
                  </a:ext>
                </a:extLst>
              </a:tr>
              <a:tr h="370840">
                <a:tc>
                  <a:txBody>
                    <a:bodyPr/>
                    <a:lstStyle/>
                    <a:p>
                      <a:pPr algn="ctr"/>
                      <a:r>
                        <a:rPr lang="zh-TW" altLang="en-US" dirty="0"/>
                        <a:t>駕駛員停在停止線之後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zh-TW" b="1" dirty="0">
                          <a:solidFill>
                            <a:srgbClr val="FF0000"/>
                          </a:solidFill>
                        </a:rPr>
                        <a:t>29</a:t>
                      </a:r>
                      <a:r>
                        <a:rPr lang="zh-TW" altLang="en-US" b="1" dirty="0">
                          <a:solidFill>
                            <a:srgbClr val="FF0000"/>
                          </a:solidFill>
                        </a:rPr>
                        <a:t>人 </a:t>
                      </a:r>
                      <a:r>
                        <a:rPr lang="en-US" altLang="zh-TW" b="1" dirty="0">
                          <a:solidFill>
                            <a:srgbClr val="FF0000"/>
                          </a:solidFill>
                        </a:rPr>
                        <a:t>(71%)</a:t>
                      </a:r>
                      <a:endParaRPr lang="zh-TW" alt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zh-TW" dirty="0"/>
                        <a:t>8</a:t>
                      </a:r>
                      <a:r>
                        <a:rPr lang="zh-TW" altLang="en-US" dirty="0"/>
                        <a:t>人 </a:t>
                      </a:r>
                      <a:r>
                        <a:rPr lang="en-US" altLang="zh-TW" dirty="0"/>
                        <a:t>(20%)</a:t>
                      </a:r>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zh-TW" dirty="0"/>
                        <a:t>11</a:t>
                      </a:r>
                      <a:r>
                        <a:rPr lang="zh-TW" altLang="en-US" dirty="0"/>
                        <a:t>人 </a:t>
                      </a:r>
                      <a:r>
                        <a:rPr lang="en-US" altLang="zh-TW" dirty="0"/>
                        <a:t>(27%)</a:t>
                      </a:r>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zh-TW" dirty="0"/>
                        <a:t>11</a:t>
                      </a:r>
                      <a:r>
                        <a:rPr lang="zh-TW" altLang="en-US" dirty="0"/>
                        <a:t>人 </a:t>
                      </a:r>
                      <a:r>
                        <a:rPr lang="en-US" altLang="zh-TW" dirty="0"/>
                        <a:t>(27%)</a:t>
                      </a:r>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596198"/>
                  </a:ext>
                </a:extLst>
              </a:tr>
              <a:tr h="370840">
                <a:tc>
                  <a:txBody>
                    <a:bodyPr/>
                    <a:lstStyle/>
                    <a:p>
                      <a:pPr algn="ctr"/>
                      <a:r>
                        <a:rPr lang="zh-TW" altLang="en-US" dirty="0"/>
                        <a:t>等待位置 </a:t>
                      </a:r>
                      <a:r>
                        <a:rPr lang="en-US" altLang="zh-TW" dirty="0"/>
                        <a:t>(WIP)</a:t>
                      </a:r>
                      <a:endParaRPr lang="zh-TW"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altLang="zh-TW" dirty="0"/>
                        <a:t>(</a:t>
                      </a:r>
                      <a:r>
                        <a:rPr lang="zh-TW" altLang="en-US" dirty="0"/>
                        <a:t>後</a:t>
                      </a:r>
                      <a:r>
                        <a:rPr lang="en-US" altLang="zh-TW" dirty="0"/>
                        <a:t>)</a:t>
                      </a:r>
                      <a:r>
                        <a:rPr lang="zh-TW" altLang="en-US" dirty="0"/>
                        <a:t> </a:t>
                      </a:r>
                      <a:r>
                        <a:rPr lang="en-US" altLang="zh-TW" dirty="0"/>
                        <a:t>0.87</a:t>
                      </a:r>
                      <a:r>
                        <a:rPr lang="zh-TW" altLang="en-US" dirty="0"/>
                        <a:t>公尺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altLang="zh-TW" dirty="0"/>
                        <a:t>(</a:t>
                      </a:r>
                      <a:r>
                        <a:rPr lang="zh-TW" altLang="en-US" dirty="0"/>
                        <a:t>前</a:t>
                      </a:r>
                      <a:r>
                        <a:rPr lang="en-US" altLang="zh-TW" dirty="0"/>
                        <a:t>)</a:t>
                      </a:r>
                      <a:r>
                        <a:rPr lang="zh-TW" altLang="en-US" dirty="0"/>
                        <a:t> </a:t>
                      </a:r>
                      <a:r>
                        <a:rPr lang="en-US" altLang="zh-TW" dirty="0"/>
                        <a:t>2.21</a:t>
                      </a:r>
                      <a:r>
                        <a:rPr lang="zh-TW" altLang="en-US" dirty="0"/>
                        <a:t>公尺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altLang="zh-TW" dirty="0"/>
                        <a:t>(</a:t>
                      </a:r>
                      <a:r>
                        <a:rPr lang="zh-TW" altLang="en-US" dirty="0"/>
                        <a:t>前</a:t>
                      </a:r>
                      <a:r>
                        <a:rPr lang="en-US" altLang="zh-TW" dirty="0"/>
                        <a:t>)</a:t>
                      </a:r>
                      <a:r>
                        <a:rPr lang="zh-TW" altLang="en-US" dirty="0"/>
                        <a:t> </a:t>
                      </a:r>
                      <a:r>
                        <a:rPr lang="en-US" altLang="zh-TW" dirty="0"/>
                        <a:t>1.31</a:t>
                      </a:r>
                      <a:r>
                        <a:rPr lang="zh-TW" altLang="en-US" dirty="0"/>
                        <a:t>公尺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US" altLang="zh-TW" dirty="0"/>
                        <a:t>(</a:t>
                      </a:r>
                      <a:r>
                        <a:rPr lang="zh-TW" altLang="en-US" dirty="0"/>
                        <a:t>前</a:t>
                      </a:r>
                      <a:r>
                        <a:rPr lang="en-US" altLang="zh-TW" dirty="0"/>
                        <a:t>)</a:t>
                      </a:r>
                      <a:r>
                        <a:rPr lang="zh-TW" altLang="en-US" dirty="0"/>
                        <a:t> </a:t>
                      </a:r>
                      <a:r>
                        <a:rPr lang="en-US" altLang="zh-TW" dirty="0"/>
                        <a:t>1.79</a:t>
                      </a:r>
                      <a:r>
                        <a:rPr lang="zh-TW" altLang="en-US" dirty="0"/>
                        <a:t>公尺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1054341"/>
                  </a:ext>
                </a:extLst>
              </a:tr>
            </a:tbl>
          </a:graphicData>
        </a:graphic>
      </p:graphicFrame>
      <p:sp>
        <p:nvSpPr>
          <p:cNvPr id="9" name="文字方塊 8">
            <a:extLst>
              <a:ext uri="{FF2B5EF4-FFF2-40B4-BE49-F238E27FC236}">
                <a16:creationId xmlns:a16="http://schemas.microsoft.com/office/drawing/2014/main" id="{6E4B5967-FEB4-B2F6-434D-A49AC38E7573}"/>
              </a:ext>
            </a:extLst>
          </p:cNvPr>
          <p:cNvSpPr txBox="1"/>
          <p:nvPr/>
        </p:nvSpPr>
        <p:spPr>
          <a:xfrm>
            <a:off x="376086" y="2576230"/>
            <a:ext cx="11793070" cy="961289"/>
          </a:xfrm>
          <a:prstGeom prst="rect">
            <a:avLst/>
          </a:prstGeom>
          <a:noFill/>
        </p:spPr>
        <p:txBody>
          <a:bodyPr wrap="square">
            <a:spAutoFit/>
          </a:bodyPr>
          <a:lstStyle/>
          <a:p>
            <a:pPr>
              <a:lnSpc>
                <a:spcPct val="150000"/>
              </a:lnSpc>
            </a:pPr>
            <a:r>
              <a:rPr lang="en-US" altLang="zh-TW" sz="2000" b="1" dirty="0"/>
              <a:t>AR </a:t>
            </a:r>
            <a:r>
              <a:rPr lang="zh-TW" altLang="en-US" sz="2000" b="1" dirty="0"/>
              <a:t>配置對 </a:t>
            </a:r>
            <a:r>
              <a:rPr lang="en-US" altLang="zh-TW" sz="2000" b="1" dirty="0"/>
              <a:t>WIP </a:t>
            </a:r>
            <a:r>
              <a:rPr lang="zh-TW" altLang="en-US" sz="2000" b="1" dirty="0"/>
              <a:t>有顯著影響</a:t>
            </a:r>
            <a:endParaRPr lang="en-US" altLang="zh-TW" sz="2000" b="1" dirty="0"/>
          </a:p>
          <a:p>
            <a:pPr marL="342900" indent="20638">
              <a:lnSpc>
                <a:spcPct val="150000"/>
              </a:lnSpc>
              <a:buFont typeface="Wingdings" panose="05000000000000000000" pitchFamily="2" charset="2"/>
              <a:buChar char="Ø"/>
            </a:pPr>
            <a:r>
              <a:rPr lang="zh-TW" altLang="en-US" sz="2000" dirty="0"/>
              <a:t> </a:t>
            </a:r>
            <a:r>
              <a:rPr lang="en-US" altLang="zh-TW" sz="2000" dirty="0"/>
              <a:t>F</a:t>
            </a:r>
            <a:r>
              <a:rPr lang="en-US" altLang="zh-TW" dirty="0"/>
              <a:t>(2.99,158.78) </a:t>
            </a:r>
            <a:r>
              <a:rPr lang="en-US" altLang="zh-TW" sz="2000" dirty="0"/>
              <a:t>= 7.889, p ≤0.001, partial eta squared = 0.788, observed power = 1.000</a:t>
            </a:r>
          </a:p>
        </p:txBody>
      </p:sp>
      <p:sp>
        <p:nvSpPr>
          <p:cNvPr id="11" name="文字方塊 10">
            <a:extLst>
              <a:ext uri="{FF2B5EF4-FFF2-40B4-BE49-F238E27FC236}">
                <a16:creationId xmlns:a16="http://schemas.microsoft.com/office/drawing/2014/main" id="{0152810A-7C50-DEB8-C6EB-9DBCAAA2C159}"/>
              </a:ext>
            </a:extLst>
          </p:cNvPr>
          <p:cNvSpPr txBox="1"/>
          <p:nvPr/>
        </p:nvSpPr>
        <p:spPr>
          <a:xfrm>
            <a:off x="376086" y="3748325"/>
            <a:ext cx="10575192" cy="96128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t>在 </a:t>
            </a:r>
            <a:r>
              <a:rPr lang="en-US" altLang="zh-TW" sz="2000" dirty="0"/>
              <a:t>No AR </a:t>
            </a:r>
            <a:r>
              <a:rPr lang="zh-TW" altLang="en-US" sz="2000" dirty="0"/>
              <a:t>的情況下，有</a:t>
            </a:r>
            <a:r>
              <a:rPr lang="en-US" altLang="zh-TW" sz="2000" dirty="0"/>
              <a:t>71%</a:t>
            </a:r>
            <a:r>
              <a:rPr lang="zh-TW" altLang="en-US" sz="2000" dirty="0"/>
              <a:t>的駕駛員超越停止線，這可能會造成不安全的交通狀況</a:t>
            </a:r>
            <a:endParaRPr lang="en-US" altLang="zh-TW" sz="2000" dirty="0"/>
          </a:p>
          <a:p>
            <a:pPr marL="342900" indent="-342900">
              <a:lnSpc>
                <a:spcPct val="150000"/>
              </a:lnSpc>
              <a:buFont typeface="Arial" panose="020B0604020202020204" pitchFamily="34" charset="0"/>
              <a:buChar char="•"/>
            </a:pPr>
            <a:r>
              <a:rPr lang="zh-TW" altLang="en-US" sz="2000" dirty="0"/>
              <a:t>在 </a:t>
            </a:r>
            <a:r>
              <a:rPr lang="en-US" altLang="zh-TW" sz="2000" dirty="0"/>
              <a:t>AR </a:t>
            </a:r>
            <a:r>
              <a:rPr lang="zh-TW" altLang="en-US" sz="2000" dirty="0"/>
              <a:t>配置的情況下，大部分的駕駛員都停在停止線前 </a:t>
            </a:r>
          </a:p>
        </p:txBody>
      </p:sp>
      <p:sp>
        <p:nvSpPr>
          <p:cNvPr id="13" name="文字方塊 12">
            <a:extLst>
              <a:ext uri="{FF2B5EF4-FFF2-40B4-BE49-F238E27FC236}">
                <a16:creationId xmlns:a16="http://schemas.microsoft.com/office/drawing/2014/main" id="{BF26B91D-0D1C-7141-F09B-851BFC2FC976}"/>
              </a:ext>
            </a:extLst>
          </p:cNvPr>
          <p:cNvSpPr txBox="1"/>
          <p:nvPr/>
        </p:nvSpPr>
        <p:spPr>
          <a:xfrm>
            <a:off x="894012" y="4707936"/>
            <a:ext cx="10737693" cy="142295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TW" altLang="en-US" sz="2000" dirty="0"/>
              <a:t>結果表明，有</a:t>
            </a:r>
            <a:r>
              <a:rPr lang="en-US" altLang="zh-TW" sz="2000" dirty="0"/>
              <a:t>AR</a:t>
            </a:r>
            <a:r>
              <a:rPr lang="zh-TW" altLang="en-US" sz="2000" dirty="0"/>
              <a:t>配置與</a:t>
            </a:r>
            <a:r>
              <a:rPr lang="en-US" altLang="zh-TW" sz="2000" dirty="0"/>
              <a:t>No AR</a:t>
            </a:r>
            <a:r>
              <a:rPr lang="zh-TW" altLang="en-US" sz="2000" dirty="0"/>
              <a:t>之間有顯著差異，但</a:t>
            </a:r>
            <a:r>
              <a:rPr lang="en-US" altLang="zh-TW" sz="2000" dirty="0"/>
              <a:t>AR</a:t>
            </a:r>
            <a:r>
              <a:rPr lang="zh-TW" altLang="en-US" sz="2000" dirty="0"/>
              <a:t>配置之間沒有差異</a:t>
            </a:r>
          </a:p>
          <a:p>
            <a:pPr marL="285750" indent="-285750">
              <a:lnSpc>
                <a:spcPct val="150000"/>
              </a:lnSpc>
              <a:buFont typeface="Wingdings" panose="05000000000000000000" pitchFamily="2" charset="2"/>
              <a:buChar char="Ø"/>
            </a:pPr>
            <a:r>
              <a:rPr lang="en-US" altLang="zh-TW" sz="2000" dirty="0"/>
              <a:t>TL</a:t>
            </a:r>
            <a:r>
              <a:rPr lang="zh-TW" altLang="en-US" sz="2000" dirty="0"/>
              <a:t> 的存在可使駕駛員在情況不安全時中止轉彎</a:t>
            </a:r>
          </a:p>
          <a:p>
            <a:pPr marL="285750" indent="-285750">
              <a:lnSpc>
                <a:spcPct val="150000"/>
              </a:lnSpc>
              <a:buFont typeface="Wingdings" panose="05000000000000000000" pitchFamily="2" charset="2"/>
              <a:buChar char="Ø"/>
            </a:pPr>
            <a:r>
              <a:rPr lang="zh-TW" altLang="en-US" sz="2000" dirty="0"/>
              <a:t>在</a:t>
            </a:r>
            <a:r>
              <a:rPr lang="en-US" altLang="zh-TW" sz="2000" dirty="0"/>
              <a:t>AR</a:t>
            </a:r>
            <a:r>
              <a:rPr lang="zh-TW" altLang="en-US" sz="2000" dirty="0"/>
              <a:t>指示有足夠間隙之前，駕駛員傾向尊重道路標記，以避免造成不安全的交通狀況</a:t>
            </a:r>
          </a:p>
        </p:txBody>
      </p:sp>
    </p:spTree>
    <p:extLst>
      <p:ext uri="{BB962C8B-B14F-4D97-AF65-F5344CB8AC3E}">
        <p14:creationId xmlns:p14="http://schemas.microsoft.com/office/powerpoint/2010/main" val="254730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4C50B43D-3CCE-6F64-9257-727D04B02763}"/>
              </a:ext>
            </a:extLst>
          </p:cNvPr>
          <p:cNvSpPr txBox="1"/>
          <p:nvPr/>
        </p:nvSpPr>
        <p:spPr>
          <a:xfrm>
            <a:off x="3408787" y="159411"/>
            <a:ext cx="5857133" cy="400110"/>
          </a:xfrm>
          <a:prstGeom prst="rect">
            <a:avLst/>
          </a:prstGeom>
          <a:noFill/>
        </p:spPr>
        <p:txBody>
          <a:bodyPr wrap="square">
            <a:spAutoFit/>
          </a:bodyPr>
          <a:lstStyle/>
          <a:p>
            <a:r>
              <a:rPr lang="zh-TW" altLang="en-US" sz="2000" b="1" dirty="0">
                <a:solidFill>
                  <a:schemeClr val="accent4">
                    <a:lumMod val="20000"/>
                    <a:lumOff val="80000"/>
                  </a:schemeClr>
                </a:solidFill>
              </a:rPr>
              <a:t>後侵占時間 </a:t>
            </a:r>
            <a:r>
              <a:rPr lang="en-US" altLang="zh-TW" sz="2000" b="1" dirty="0">
                <a:solidFill>
                  <a:schemeClr val="accent4">
                    <a:lumMod val="20000"/>
                    <a:lumOff val="80000"/>
                  </a:schemeClr>
                </a:solidFill>
              </a:rPr>
              <a:t>(Post-Encroachment Time ,PET)</a:t>
            </a:r>
          </a:p>
        </p:txBody>
      </p:sp>
      <p:sp>
        <p:nvSpPr>
          <p:cNvPr id="3" name="文字方塊 2">
            <a:extLst>
              <a:ext uri="{FF2B5EF4-FFF2-40B4-BE49-F238E27FC236}">
                <a16:creationId xmlns:a16="http://schemas.microsoft.com/office/drawing/2014/main" id="{31BB8E1C-AD3D-F51E-2C61-94182E372284}"/>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安全變量</a:t>
            </a:r>
          </a:p>
        </p:txBody>
      </p:sp>
      <p:pic>
        <p:nvPicPr>
          <p:cNvPr id="9" name="圖片 8">
            <a:extLst>
              <a:ext uri="{FF2B5EF4-FFF2-40B4-BE49-F238E27FC236}">
                <a16:creationId xmlns:a16="http://schemas.microsoft.com/office/drawing/2014/main" id="{606034D1-92C5-460D-CD71-FB3BFBEEF190}"/>
              </a:ext>
            </a:extLst>
          </p:cNvPr>
          <p:cNvPicPr>
            <a:picLocks noChangeAspect="1"/>
          </p:cNvPicPr>
          <p:nvPr/>
        </p:nvPicPr>
        <p:blipFill>
          <a:blip r:embed="rId3"/>
          <a:stretch>
            <a:fillRect/>
          </a:stretch>
        </p:blipFill>
        <p:spPr>
          <a:xfrm>
            <a:off x="8581762" y="2044700"/>
            <a:ext cx="3410773" cy="2076559"/>
          </a:xfrm>
          <a:prstGeom prst="rect">
            <a:avLst/>
          </a:prstGeom>
        </p:spPr>
      </p:pic>
      <p:sp>
        <p:nvSpPr>
          <p:cNvPr id="10" name="文字方塊 9">
            <a:extLst>
              <a:ext uri="{FF2B5EF4-FFF2-40B4-BE49-F238E27FC236}">
                <a16:creationId xmlns:a16="http://schemas.microsoft.com/office/drawing/2014/main" id="{34A50CE9-A729-C1C9-2426-A9916DA7ED15}"/>
              </a:ext>
            </a:extLst>
          </p:cNvPr>
          <p:cNvSpPr txBox="1"/>
          <p:nvPr/>
        </p:nvSpPr>
        <p:spPr>
          <a:xfrm>
            <a:off x="199465" y="923490"/>
            <a:ext cx="11793070" cy="961289"/>
          </a:xfrm>
          <a:prstGeom prst="rect">
            <a:avLst/>
          </a:prstGeom>
          <a:noFill/>
        </p:spPr>
        <p:txBody>
          <a:bodyPr wrap="square">
            <a:spAutoFit/>
          </a:bodyPr>
          <a:lstStyle/>
          <a:p>
            <a:pPr>
              <a:lnSpc>
                <a:spcPct val="150000"/>
              </a:lnSpc>
            </a:pPr>
            <a:r>
              <a:rPr lang="en-US" altLang="zh-TW" sz="2000" b="1" dirty="0"/>
              <a:t>AR </a:t>
            </a:r>
            <a:r>
              <a:rPr lang="zh-TW" altLang="en-US" sz="2000" b="1" dirty="0"/>
              <a:t>配置對 </a:t>
            </a:r>
            <a:r>
              <a:rPr lang="en-US" altLang="zh-TW" sz="2000" b="1" dirty="0"/>
              <a:t>PET </a:t>
            </a:r>
            <a:r>
              <a:rPr lang="zh-TW" altLang="en-US" sz="2000" b="1" dirty="0"/>
              <a:t>有顯著影響</a:t>
            </a:r>
            <a:endParaRPr lang="en-US" altLang="zh-TW" sz="2000" b="1" dirty="0"/>
          </a:p>
          <a:p>
            <a:pPr marL="342900" indent="20638">
              <a:lnSpc>
                <a:spcPct val="150000"/>
              </a:lnSpc>
              <a:buFont typeface="Wingdings" panose="05000000000000000000" pitchFamily="2" charset="2"/>
              <a:buChar char="Ø"/>
            </a:pPr>
            <a:r>
              <a:rPr lang="zh-TW" altLang="en-US" sz="2000" dirty="0"/>
              <a:t> </a:t>
            </a:r>
            <a:r>
              <a:rPr lang="en-US" altLang="zh-TW" sz="2000" dirty="0"/>
              <a:t>F</a:t>
            </a:r>
            <a:r>
              <a:rPr lang="en-US" altLang="zh-TW" dirty="0"/>
              <a:t>(3,160) </a:t>
            </a:r>
            <a:r>
              <a:rPr lang="en-US" altLang="zh-TW" sz="2000" dirty="0"/>
              <a:t>= 7.491, p &lt; 0.001,partial eta squared = 0.734, observed power = 1.000</a:t>
            </a:r>
          </a:p>
        </p:txBody>
      </p:sp>
      <p:sp>
        <p:nvSpPr>
          <p:cNvPr id="11" name="文字方塊 10">
            <a:extLst>
              <a:ext uri="{FF2B5EF4-FFF2-40B4-BE49-F238E27FC236}">
                <a16:creationId xmlns:a16="http://schemas.microsoft.com/office/drawing/2014/main" id="{51CB52B8-6AE5-F6EA-F358-064C2F82EC9C}"/>
              </a:ext>
            </a:extLst>
          </p:cNvPr>
          <p:cNvSpPr txBox="1"/>
          <p:nvPr/>
        </p:nvSpPr>
        <p:spPr>
          <a:xfrm>
            <a:off x="199464" y="2059239"/>
            <a:ext cx="11703963" cy="96128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t>在 </a:t>
            </a:r>
            <a:r>
              <a:rPr lang="en-US" altLang="zh-TW" sz="2000" dirty="0"/>
              <a:t>No AR </a:t>
            </a:r>
            <a:r>
              <a:rPr lang="zh-TW" altLang="en-US" sz="2000" dirty="0"/>
              <a:t>的情況下，</a:t>
            </a:r>
            <a:r>
              <a:rPr lang="en-US" altLang="zh-TW" sz="2000" dirty="0"/>
              <a:t>PET</a:t>
            </a:r>
            <a:r>
              <a:rPr lang="zh-TW" altLang="en-US" sz="2000" dirty="0"/>
              <a:t>明顯長於</a:t>
            </a:r>
            <a:r>
              <a:rPr lang="en-US" altLang="zh-TW" sz="2000" dirty="0"/>
              <a:t>TL</a:t>
            </a:r>
            <a:r>
              <a:rPr lang="zh-TW" altLang="en-US" sz="2000" dirty="0"/>
              <a:t>、</a:t>
            </a:r>
            <a:r>
              <a:rPr lang="en-US" altLang="zh-TW" sz="2000" dirty="0"/>
              <a:t>TL+T</a:t>
            </a:r>
            <a:r>
              <a:rPr lang="zh-TW" altLang="en-US" sz="2000" dirty="0"/>
              <a:t>、</a:t>
            </a:r>
            <a:r>
              <a:rPr lang="en-US" altLang="zh-TW" sz="2000" dirty="0"/>
              <a:t>TL+A</a:t>
            </a:r>
          </a:p>
          <a:p>
            <a:pPr marL="342900" indent="-342900">
              <a:lnSpc>
                <a:spcPct val="150000"/>
              </a:lnSpc>
              <a:buFont typeface="Arial" panose="020B0604020202020204" pitchFamily="34" charset="0"/>
              <a:buChar char="•"/>
            </a:pPr>
            <a:r>
              <a:rPr lang="zh-TW" altLang="en-US" sz="2000" dirty="0"/>
              <a:t>在 </a:t>
            </a:r>
            <a:r>
              <a:rPr lang="en-US" altLang="zh-TW" sz="2000" dirty="0"/>
              <a:t>AR </a:t>
            </a:r>
            <a:r>
              <a:rPr lang="zh-TW" altLang="en-US" sz="2000" dirty="0"/>
              <a:t>配置之間沒有顯著差異</a:t>
            </a:r>
          </a:p>
        </p:txBody>
      </p:sp>
      <p:sp>
        <p:nvSpPr>
          <p:cNvPr id="12" name="文字方塊 11">
            <a:extLst>
              <a:ext uri="{FF2B5EF4-FFF2-40B4-BE49-F238E27FC236}">
                <a16:creationId xmlns:a16="http://schemas.microsoft.com/office/drawing/2014/main" id="{C2AE7FEC-B1FC-915A-5AAD-2157DB6EC4F3}"/>
              </a:ext>
            </a:extLst>
          </p:cNvPr>
          <p:cNvSpPr txBox="1"/>
          <p:nvPr/>
        </p:nvSpPr>
        <p:spPr>
          <a:xfrm>
            <a:off x="649280" y="3097518"/>
            <a:ext cx="7843374"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TW" altLang="en-US" sz="2000" dirty="0"/>
              <a:t>此結果與過去的研究一致</a:t>
            </a:r>
            <a:r>
              <a:rPr lang="en-US" altLang="zh-TW" sz="2000" dirty="0"/>
              <a:t> </a:t>
            </a:r>
            <a:r>
              <a:rPr lang="en-US" altLang="zh-TW" sz="2000" dirty="0" err="1"/>
              <a:t>Rusch</a:t>
            </a:r>
            <a:r>
              <a:rPr lang="en-US" altLang="zh-TW" sz="2000" dirty="0"/>
              <a:t> et al. (2014)</a:t>
            </a:r>
            <a:r>
              <a:rPr lang="zh-TW" altLang="en-US" sz="2000" dirty="0"/>
              <a:t>，</a:t>
            </a:r>
            <a:r>
              <a:rPr lang="en-US" altLang="zh-TW" sz="2000" dirty="0"/>
              <a:t>AR</a:t>
            </a:r>
            <a:r>
              <a:rPr lang="zh-TW" altLang="en-US" sz="2000" dirty="0"/>
              <a:t>訊號的存在降低了碰撞時間。此研究強調了駕駛員對於</a:t>
            </a:r>
            <a:r>
              <a:rPr lang="en-US" altLang="zh-TW" sz="2000" dirty="0"/>
              <a:t>AR</a:t>
            </a:r>
            <a:r>
              <a:rPr lang="zh-TW" altLang="en-US" sz="2000" dirty="0"/>
              <a:t>的訊號非常有信心。</a:t>
            </a:r>
          </a:p>
        </p:txBody>
      </p:sp>
    </p:spTree>
    <p:extLst>
      <p:ext uri="{BB962C8B-B14F-4D97-AF65-F5344CB8AC3E}">
        <p14:creationId xmlns:p14="http://schemas.microsoft.com/office/powerpoint/2010/main" val="372471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55BD627E-0671-B7C6-BA8A-53752B824E9A}"/>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操作變量</a:t>
            </a:r>
          </a:p>
        </p:txBody>
      </p:sp>
      <p:sp>
        <p:nvSpPr>
          <p:cNvPr id="3" name="文字方塊 2">
            <a:extLst>
              <a:ext uri="{FF2B5EF4-FFF2-40B4-BE49-F238E27FC236}">
                <a16:creationId xmlns:a16="http://schemas.microsoft.com/office/drawing/2014/main" id="{4860CDCC-941E-AE74-7BF4-D0685E7D56A7}"/>
              </a:ext>
            </a:extLst>
          </p:cNvPr>
          <p:cNvSpPr txBox="1"/>
          <p:nvPr/>
        </p:nvSpPr>
        <p:spPr>
          <a:xfrm>
            <a:off x="3408787" y="159411"/>
            <a:ext cx="5857133" cy="400110"/>
          </a:xfrm>
          <a:prstGeom prst="rect">
            <a:avLst/>
          </a:prstGeom>
          <a:noFill/>
        </p:spPr>
        <p:txBody>
          <a:bodyPr wrap="square">
            <a:spAutoFit/>
          </a:bodyPr>
          <a:lstStyle/>
          <a:p>
            <a:r>
              <a:rPr lang="zh-TW" altLang="en-US" sz="2000" b="1" dirty="0">
                <a:solidFill>
                  <a:schemeClr val="accent4">
                    <a:lumMod val="20000"/>
                    <a:lumOff val="80000"/>
                  </a:schemeClr>
                </a:solidFill>
              </a:rPr>
              <a:t>在執行轉彎前的平均等待時間</a:t>
            </a:r>
            <a:r>
              <a:rPr lang="en-US" altLang="zh-TW" sz="2000" b="1" dirty="0">
                <a:solidFill>
                  <a:schemeClr val="accent4">
                    <a:lumMod val="20000"/>
                    <a:lumOff val="80000"/>
                  </a:schemeClr>
                </a:solidFill>
              </a:rPr>
              <a:t>(AWT) </a:t>
            </a:r>
          </a:p>
        </p:txBody>
      </p:sp>
      <p:pic>
        <p:nvPicPr>
          <p:cNvPr id="7" name="圖片 6">
            <a:extLst>
              <a:ext uri="{FF2B5EF4-FFF2-40B4-BE49-F238E27FC236}">
                <a16:creationId xmlns:a16="http://schemas.microsoft.com/office/drawing/2014/main" id="{3926B555-F663-95BB-2E94-C2CBA853F9CC}"/>
              </a:ext>
            </a:extLst>
          </p:cNvPr>
          <p:cNvPicPr>
            <a:picLocks noChangeAspect="1"/>
          </p:cNvPicPr>
          <p:nvPr/>
        </p:nvPicPr>
        <p:blipFill>
          <a:blip r:embed="rId3"/>
          <a:stretch>
            <a:fillRect/>
          </a:stretch>
        </p:blipFill>
        <p:spPr>
          <a:xfrm>
            <a:off x="6096000" y="1980217"/>
            <a:ext cx="5109063" cy="2524478"/>
          </a:xfrm>
          <a:prstGeom prst="rect">
            <a:avLst/>
          </a:prstGeom>
        </p:spPr>
      </p:pic>
      <p:sp>
        <p:nvSpPr>
          <p:cNvPr id="8" name="文字方塊 7">
            <a:extLst>
              <a:ext uri="{FF2B5EF4-FFF2-40B4-BE49-F238E27FC236}">
                <a16:creationId xmlns:a16="http://schemas.microsoft.com/office/drawing/2014/main" id="{EBB47089-1107-D040-B60B-8FB4E3184E7F}"/>
              </a:ext>
            </a:extLst>
          </p:cNvPr>
          <p:cNvSpPr txBox="1"/>
          <p:nvPr/>
        </p:nvSpPr>
        <p:spPr>
          <a:xfrm>
            <a:off x="199465" y="923490"/>
            <a:ext cx="11793070" cy="961289"/>
          </a:xfrm>
          <a:prstGeom prst="rect">
            <a:avLst/>
          </a:prstGeom>
          <a:noFill/>
        </p:spPr>
        <p:txBody>
          <a:bodyPr wrap="square">
            <a:spAutoFit/>
          </a:bodyPr>
          <a:lstStyle/>
          <a:p>
            <a:pPr>
              <a:lnSpc>
                <a:spcPct val="150000"/>
              </a:lnSpc>
            </a:pPr>
            <a:r>
              <a:rPr lang="en-US" altLang="zh-TW" sz="2000" b="1" dirty="0"/>
              <a:t>AR </a:t>
            </a:r>
            <a:r>
              <a:rPr lang="zh-TW" altLang="en-US" sz="2000" b="1" dirty="0"/>
              <a:t>配置對 </a:t>
            </a:r>
            <a:r>
              <a:rPr lang="en-US" altLang="zh-TW" sz="2000" b="1" dirty="0"/>
              <a:t>AWT </a:t>
            </a:r>
            <a:r>
              <a:rPr lang="zh-TW" altLang="en-US" sz="2000" b="1" dirty="0"/>
              <a:t>有顯著影響</a:t>
            </a:r>
            <a:endParaRPr lang="en-US" altLang="zh-TW" sz="2000" b="1" dirty="0"/>
          </a:p>
          <a:p>
            <a:pPr marL="342900" indent="20638">
              <a:lnSpc>
                <a:spcPct val="150000"/>
              </a:lnSpc>
              <a:buFont typeface="Wingdings" panose="05000000000000000000" pitchFamily="2" charset="2"/>
              <a:buChar char="Ø"/>
            </a:pPr>
            <a:r>
              <a:rPr lang="zh-TW" altLang="en-US" sz="2000" dirty="0"/>
              <a:t> </a:t>
            </a:r>
            <a:r>
              <a:rPr lang="en-US" altLang="zh-TW" sz="2000" dirty="0"/>
              <a:t>F</a:t>
            </a:r>
            <a:r>
              <a:rPr lang="en-US" altLang="zh-TW" dirty="0"/>
              <a:t>(3,160) </a:t>
            </a:r>
            <a:r>
              <a:rPr lang="en-US" altLang="zh-TW" sz="2000" dirty="0"/>
              <a:t>=9.360, p &lt; 0.001, partial eta squared = 0.805, observed power = 1.000</a:t>
            </a:r>
          </a:p>
        </p:txBody>
      </p:sp>
      <p:sp>
        <p:nvSpPr>
          <p:cNvPr id="9" name="文字方塊 8">
            <a:extLst>
              <a:ext uri="{FF2B5EF4-FFF2-40B4-BE49-F238E27FC236}">
                <a16:creationId xmlns:a16="http://schemas.microsoft.com/office/drawing/2014/main" id="{9858AF2A-40C4-46B6-8D13-81E947A666C7}"/>
              </a:ext>
            </a:extLst>
          </p:cNvPr>
          <p:cNvSpPr txBox="1"/>
          <p:nvPr/>
        </p:nvSpPr>
        <p:spPr>
          <a:xfrm>
            <a:off x="357509" y="2364039"/>
            <a:ext cx="5230492" cy="49962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t>在 </a:t>
            </a:r>
            <a:r>
              <a:rPr lang="en-US" altLang="zh-TW" sz="2000" dirty="0"/>
              <a:t>AR </a:t>
            </a:r>
            <a:r>
              <a:rPr lang="zh-TW" altLang="en-US" sz="2000" dirty="0"/>
              <a:t>配置的情況下，等待時間明顯減少</a:t>
            </a:r>
          </a:p>
        </p:txBody>
      </p:sp>
      <p:sp>
        <p:nvSpPr>
          <p:cNvPr id="10" name="文字方塊 9">
            <a:extLst>
              <a:ext uri="{FF2B5EF4-FFF2-40B4-BE49-F238E27FC236}">
                <a16:creationId xmlns:a16="http://schemas.microsoft.com/office/drawing/2014/main" id="{4B920B28-F2D9-16FB-03C6-8C08828D544F}"/>
              </a:ext>
            </a:extLst>
          </p:cNvPr>
          <p:cNvSpPr txBox="1"/>
          <p:nvPr/>
        </p:nvSpPr>
        <p:spPr>
          <a:xfrm>
            <a:off x="762168" y="2863663"/>
            <a:ext cx="3696942" cy="142295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TW" sz="2000" dirty="0"/>
              <a:t>TL</a:t>
            </a:r>
            <a:r>
              <a:rPr lang="zh-TW" altLang="en-US" sz="2000" dirty="0"/>
              <a:t> 減少 約</a:t>
            </a:r>
            <a:r>
              <a:rPr lang="en-US" altLang="zh-TW" sz="2000" dirty="0"/>
              <a:t>43%</a:t>
            </a:r>
            <a:r>
              <a:rPr lang="zh-TW" altLang="en-US" sz="2000" dirty="0"/>
              <a:t> 的時間</a:t>
            </a:r>
            <a:endParaRPr lang="en-US" altLang="zh-TW" sz="2000" dirty="0"/>
          </a:p>
          <a:p>
            <a:pPr marL="342900" indent="-342900">
              <a:lnSpc>
                <a:spcPct val="150000"/>
              </a:lnSpc>
              <a:buFont typeface="Wingdings" panose="05000000000000000000" pitchFamily="2" charset="2"/>
              <a:buChar char="Ø"/>
            </a:pPr>
            <a:r>
              <a:rPr lang="en-US" altLang="zh-TW" sz="2000" dirty="0"/>
              <a:t>TL+T</a:t>
            </a:r>
            <a:r>
              <a:rPr lang="zh-TW" altLang="en-US" sz="2000" dirty="0"/>
              <a:t> 減少 約</a:t>
            </a:r>
            <a:r>
              <a:rPr lang="en-US" altLang="zh-TW" sz="2000" dirty="0"/>
              <a:t>35%</a:t>
            </a:r>
            <a:r>
              <a:rPr lang="zh-TW" altLang="en-US" sz="2000" dirty="0"/>
              <a:t> 的時間</a:t>
            </a:r>
            <a:endParaRPr lang="en-US" altLang="zh-TW" sz="2000" dirty="0"/>
          </a:p>
          <a:p>
            <a:pPr marL="342900" indent="-342900">
              <a:lnSpc>
                <a:spcPct val="150000"/>
              </a:lnSpc>
              <a:buFont typeface="Wingdings" panose="05000000000000000000" pitchFamily="2" charset="2"/>
              <a:buChar char="Ø"/>
            </a:pPr>
            <a:r>
              <a:rPr lang="en-US" altLang="zh-TW" sz="2000" dirty="0"/>
              <a:t>TL+A</a:t>
            </a:r>
            <a:r>
              <a:rPr lang="zh-TW" altLang="en-US" sz="2000" dirty="0"/>
              <a:t> 減少 約</a:t>
            </a:r>
            <a:r>
              <a:rPr lang="en-US" altLang="zh-TW" sz="2000" dirty="0"/>
              <a:t>35%</a:t>
            </a:r>
            <a:r>
              <a:rPr lang="zh-TW" altLang="en-US" sz="2000" dirty="0"/>
              <a:t> 的時間</a:t>
            </a:r>
            <a:endParaRPr lang="en-US" altLang="zh-TW" sz="2000" dirty="0"/>
          </a:p>
        </p:txBody>
      </p:sp>
    </p:spTree>
    <p:extLst>
      <p:ext uri="{BB962C8B-B14F-4D97-AF65-F5344CB8AC3E}">
        <p14:creationId xmlns:p14="http://schemas.microsoft.com/office/powerpoint/2010/main" val="260591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99B0490E-99A2-B90E-DF1D-C35324DAF679}"/>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操作變量</a:t>
            </a:r>
          </a:p>
        </p:txBody>
      </p:sp>
      <p:sp>
        <p:nvSpPr>
          <p:cNvPr id="3" name="文字方塊 2">
            <a:extLst>
              <a:ext uri="{FF2B5EF4-FFF2-40B4-BE49-F238E27FC236}">
                <a16:creationId xmlns:a16="http://schemas.microsoft.com/office/drawing/2014/main" id="{6782BB67-BEBE-EB38-F889-7661468E4F40}"/>
              </a:ext>
            </a:extLst>
          </p:cNvPr>
          <p:cNvSpPr txBox="1"/>
          <p:nvPr/>
        </p:nvSpPr>
        <p:spPr>
          <a:xfrm>
            <a:off x="3408787" y="159411"/>
            <a:ext cx="5857133" cy="400110"/>
          </a:xfrm>
          <a:prstGeom prst="rect">
            <a:avLst/>
          </a:prstGeom>
          <a:noFill/>
        </p:spPr>
        <p:txBody>
          <a:bodyPr wrap="square">
            <a:spAutoFit/>
          </a:bodyPr>
          <a:lstStyle/>
          <a:p>
            <a:r>
              <a:rPr lang="zh-TW" altLang="en-US" sz="2000" b="1" dirty="0">
                <a:solidFill>
                  <a:schemeClr val="accent4">
                    <a:lumMod val="20000"/>
                    <a:lumOff val="80000"/>
                  </a:schemeClr>
                </a:solidFill>
              </a:rPr>
              <a:t>完成轉彎的平均時間</a:t>
            </a:r>
            <a:r>
              <a:rPr lang="en-US" altLang="zh-TW" sz="2000" b="1" dirty="0">
                <a:solidFill>
                  <a:schemeClr val="accent4">
                    <a:lumMod val="20000"/>
                    <a:lumOff val="80000"/>
                  </a:schemeClr>
                </a:solidFill>
              </a:rPr>
              <a:t>(ΔT) </a:t>
            </a:r>
          </a:p>
        </p:txBody>
      </p:sp>
      <p:pic>
        <p:nvPicPr>
          <p:cNvPr id="7" name="圖片 6">
            <a:extLst>
              <a:ext uri="{FF2B5EF4-FFF2-40B4-BE49-F238E27FC236}">
                <a16:creationId xmlns:a16="http://schemas.microsoft.com/office/drawing/2014/main" id="{A7196445-C004-2EE5-8700-EFD9980FA253}"/>
              </a:ext>
            </a:extLst>
          </p:cNvPr>
          <p:cNvPicPr>
            <a:picLocks noChangeAspect="1"/>
          </p:cNvPicPr>
          <p:nvPr/>
        </p:nvPicPr>
        <p:blipFill>
          <a:blip r:embed="rId3"/>
          <a:stretch>
            <a:fillRect/>
          </a:stretch>
        </p:blipFill>
        <p:spPr>
          <a:xfrm>
            <a:off x="2840657" y="2748471"/>
            <a:ext cx="5691649" cy="2812344"/>
          </a:xfrm>
          <a:prstGeom prst="rect">
            <a:avLst/>
          </a:prstGeom>
        </p:spPr>
      </p:pic>
      <p:sp>
        <p:nvSpPr>
          <p:cNvPr id="8" name="文字方塊 7">
            <a:extLst>
              <a:ext uri="{FF2B5EF4-FFF2-40B4-BE49-F238E27FC236}">
                <a16:creationId xmlns:a16="http://schemas.microsoft.com/office/drawing/2014/main" id="{855F3409-669E-4C7C-3EF3-CBE3177220DF}"/>
              </a:ext>
            </a:extLst>
          </p:cNvPr>
          <p:cNvSpPr txBox="1"/>
          <p:nvPr/>
        </p:nvSpPr>
        <p:spPr>
          <a:xfrm>
            <a:off x="199465" y="923490"/>
            <a:ext cx="11793070" cy="961289"/>
          </a:xfrm>
          <a:prstGeom prst="rect">
            <a:avLst/>
          </a:prstGeom>
          <a:noFill/>
        </p:spPr>
        <p:txBody>
          <a:bodyPr wrap="square">
            <a:spAutoFit/>
          </a:bodyPr>
          <a:lstStyle/>
          <a:p>
            <a:pPr>
              <a:lnSpc>
                <a:spcPct val="150000"/>
              </a:lnSpc>
            </a:pPr>
            <a:r>
              <a:rPr lang="en-US" altLang="zh-TW" sz="2000" b="1" dirty="0"/>
              <a:t>AR </a:t>
            </a:r>
            <a:r>
              <a:rPr lang="zh-TW" altLang="en-US" sz="2000" b="1" dirty="0"/>
              <a:t>配置對 </a:t>
            </a:r>
            <a:r>
              <a:rPr lang="el-GR" altLang="zh-TW" sz="2000" b="1" dirty="0"/>
              <a:t>Δ</a:t>
            </a:r>
            <a:r>
              <a:rPr lang="en-US" altLang="zh-TW" sz="2000" b="1" dirty="0"/>
              <a:t>T</a:t>
            </a:r>
            <a:r>
              <a:rPr lang="zh-TW" altLang="en-US" sz="2000" b="1" dirty="0"/>
              <a:t> 有顯著影響</a:t>
            </a:r>
            <a:endParaRPr lang="en-US" altLang="zh-TW" sz="2000" b="1" dirty="0"/>
          </a:p>
          <a:p>
            <a:pPr marL="342900" indent="20638">
              <a:lnSpc>
                <a:spcPct val="150000"/>
              </a:lnSpc>
              <a:buFont typeface="Wingdings" panose="05000000000000000000" pitchFamily="2" charset="2"/>
              <a:buChar char="Ø"/>
            </a:pPr>
            <a:r>
              <a:rPr lang="zh-TW" altLang="en-US" sz="2000" dirty="0"/>
              <a:t> </a:t>
            </a:r>
            <a:r>
              <a:rPr lang="en-US" altLang="zh-TW" sz="2000" dirty="0"/>
              <a:t>F</a:t>
            </a:r>
            <a:r>
              <a:rPr lang="en-US" altLang="zh-TW" dirty="0"/>
              <a:t>(2.79,157.58) </a:t>
            </a:r>
            <a:r>
              <a:rPr lang="en-US" altLang="zh-TW" sz="2000" dirty="0"/>
              <a:t>= 8.478, p ≤0.001,partial eta squared = 0.815, observed power = 1.000</a:t>
            </a:r>
          </a:p>
        </p:txBody>
      </p:sp>
      <p:sp>
        <p:nvSpPr>
          <p:cNvPr id="9" name="文字方塊 8">
            <a:extLst>
              <a:ext uri="{FF2B5EF4-FFF2-40B4-BE49-F238E27FC236}">
                <a16:creationId xmlns:a16="http://schemas.microsoft.com/office/drawing/2014/main" id="{671EE568-35A3-7E35-4BF1-245CBCCAD212}"/>
              </a:ext>
            </a:extLst>
          </p:cNvPr>
          <p:cNvSpPr txBox="1"/>
          <p:nvPr/>
        </p:nvSpPr>
        <p:spPr>
          <a:xfrm>
            <a:off x="343721" y="2066813"/>
            <a:ext cx="10685523" cy="49962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t>在 </a:t>
            </a:r>
            <a:r>
              <a:rPr lang="en-US" altLang="zh-TW" sz="2000" dirty="0"/>
              <a:t>AR </a:t>
            </a:r>
            <a:r>
              <a:rPr lang="zh-TW" altLang="en-US" sz="2000" dirty="0"/>
              <a:t>配置的情況下，</a:t>
            </a:r>
            <a:r>
              <a:rPr lang="el-GR" altLang="zh-TW" sz="2000" dirty="0"/>
              <a:t>Δ</a:t>
            </a:r>
            <a:r>
              <a:rPr lang="en-US" altLang="zh-TW" sz="2000" dirty="0"/>
              <a:t>T</a:t>
            </a:r>
            <a:r>
              <a:rPr lang="zh-TW" altLang="en-US" sz="2000" dirty="0"/>
              <a:t> 明顯更短，尤其是在</a:t>
            </a:r>
            <a:r>
              <a:rPr lang="en-US" altLang="zh-TW" sz="2000" dirty="0"/>
              <a:t>TL+A</a:t>
            </a:r>
            <a:r>
              <a:rPr lang="zh-TW" altLang="en-US" sz="2000" dirty="0"/>
              <a:t>的情況下 </a:t>
            </a:r>
            <a:r>
              <a:rPr lang="en-US" altLang="zh-TW" sz="2000" dirty="0"/>
              <a:t>(</a:t>
            </a:r>
            <a:r>
              <a:rPr lang="zh-TW" altLang="en-US" sz="2000" dirty="0"/>
              <a:t>減少</a:t>
            </a:r>
            <a:r>
              <a:rPr lang="en-US" altLang="zh-TW" sz="2000" dirty="0"/>
              <a:t>25%</a:t>
            </a:r>
            <a:r>
              <a:rPr lang="zh-TW" altLang="en-US" sz="2000" dirty="0"/>
              <a:t>的時間</a:t>
            </a:r>
            <a:r>
              <a:rPr lang="en-US" altLang="zh-TW" sz="2000" dirty="0"/>
              <a:t>)</a:t>
            </a:r>
            <a:endParaRPr lang="zh-TW" altLang="en-US" sz="2000" dirty="0"/>
          </a:p>
        </p:txBody>
      </p:sp>
      <p:sp>
        <p:nvSpPr>
          <p:cNvPr id="10" name="文字方塊 9">
            <a:extLst>
              <a:ext uri="{FF2B5EF4-FFF2-40B4-BE49-F238E27FC236}">
                <a16:creationId xmlns:a16="http://schemas.microsoft.com/office/drawing/2014/main" id="{B4D1FB31-95C4-D4BF-284C-0C12152A8C4F}"/>
              </a:ext>
            </a:extLst>
          </p:cNvPr>
          <p:cNvSpPr txBox="1"/>
          <p:nvPr/>
        </p:nvSpPr>
        <p:spPr>
          <a:xfrm>
            <a:off x="343721" y="5742849"/>
            <a:ext cx="10685523" cy="49962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t>從事後比較得知，</a:t>
            </a:r>
            <a:r>
              <a:rPr lang="en-US" altLang="zh-TW" sz="2000" dirty="0"/>
              <a:t>No AR</a:t>
            </a:r>
            <a:r>
              <a:rPr lang="zh-TW" altLang="en-US" sz="2000" dirty="0"/>
              <a:t>與</a:t>
            </a:r>
            <a:r>
              <a:rPr lang="en-US" altLang="zh-TW" sz="2000" dirty="0"/>
              <a:t>TL+A</a:t>
            </a:r>
            <a:r>
              <a:rPr lang="zh-TW" altLang="en-US" sz="2000" dirty="0"/>
              <a:t>有顯著差異，其餘之間沒有顯著差異</a:t>
            </a:r>
          </a:p>
        </p:txBody>
      </p:sp>
    </p:spTree>
    <p:extLst>
      <p:ext uri="{BB962C8B-B14F-4D97-AF65-F5344CB8AC3E}">
        <p14:creationId xmlns:p14="http://schemas.microsoft.com/office/powerpoint/2010/main" val="67414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2100255" cy="523220"/>
            </a:xfrm>
            <a:prstGeom prst="rect">
              <a:avLst/>
            </a:prstGeom>
            <a:noFill/>
          </p:spPr>
          <p:txBody>
            <a:bodyPr wrap="none" rtlCol="0">
              <a:spAutoFit/>
            </a:bodyPr>
            <a:lstStyle/>
            <a:p>
              <a:r>
                <a:rPr lang="en-US" altLang="zh-TW" sz="2800" b="1" dirty="0">
                  <a:solidFill>
                    <a:schemeClr val="bg1">
                      <a:lumMod val="95000"/>
                    </a:schemeClr>
                  </a:solidFill>
                </a:rPr>
                <a:t>Discussion</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DBA268CA-1267-4BCF-2722-E8DCE91D37A8}"/>
              </a:ext>
            </a:extLst>
          </p:cNvPr>
          <p:cNvSpPr txBox="1"/>
          <p:nvPr/>
        </p:nvSpPr>
        <p:spPr>
          <a:xfrm>
            <a:off x="354142" y="861935"/>
            <a:ext cx="11837858" cy="1884618"/>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TW" altLang="en-US" sz="2000" dirty="0"/>
              <a:t>從此次實驗得知，</a:t>
            </a:r>
            <a:r>
              <a:rPr lang="en-US" altLang="zh-TW" sz="2000" dirty="0"/>
              <a:t>AR</a:t>
            </a:r>
            <a:r>
              <a:rPr lang="zh-TW" altLang="en-US" sz="2000" dirty="0"/>
              <a:t>的提示可以增加駕駛性能、減少不安全狀況及減少延誤情況</a:t>
            </a:r>
            <a:endParaRPr lang="en-US" altLang="zh-TW" sz="2000" dirty="0"/>
          </a:p>
          <a:p>
            <a:pPr marL="342900" indent="-342900">
              <a:lnSpc>
                <a:spcPct val="150000"/>
              </a:lnSpc>
              <a:buFont typeface="Wingdings" panose="05000000000000000000" pitchFamily="2" charset="2"/>
              <a:buChar char="l"/>
            </a:pPr>
            <a:r>
              <a:rPr lang="en-US" altLang="zh-TW" sz="2000" dirty="0"/>
              <a:t>AR</a:t>
            </a:r>
            <a:r>
              <a:rPr lang="zh-TW" altLang="en-US" sz="2000" dirty="0"/>
              <a:t>也能明顯改善平均等待時間以及完成轉彎的時間</a:t>
            </a:r>
            <a:endParaRPr lang="en-US" altLang="zh-TW" sz="2000" dirty="0"/>
          </a:p>
          <a:p>
            <a:pPr marL="342900" indent="-342900">
              <a:lnSpc>
                <a:spcPct val="150000"/>
              </a:lnSpc>
              <a:buFont typeface="Wingdings" panose="05000000000000000000" pitchFamily="2" charset="2"/>
              <a:buChar char="l"/>
            </a:pPr>
            <a:r>
              <a:rPr lang="zh-TW" altLang="en-US" sz="2000" dirty="0"/>
              <a:t>不同的</a:t>
            </a:r>
            <a:r>
              <a:rPr lang="en-US" altLang="zh-TW" sz="2000" dirty="0"/>
              <a:t>AR</a:t>
            </a:r>
            <a:r>
              <a:rPr lang="zh-TW" altLang="en-US" sz="2000" dirty="0"/>
              <a:t>配置沒有顯著差異，表明不論使用何種配置不會產生額外的積極效果</a:t>
            </a:r>
            <a:endParaRPr lang="en-US" altLang="zh-TW" sz="2000" dirty="0"/>
          </a:p>
          <a:p>
            <a:pPr marL="342900" indent="-342900">
              <a:lnSpc>
                <a:spcPct val="150000"/>
              </a:lnSpc>
              <a:buFont typeface="Wingdings" panose="05000000000000000000" pitchFamily="2" charset="2"/>
              <a:buChar char="l"/>
            </a:pPr>
            <a:r>
              <a:rPr lang="zh-TW" altLang="en-US" sz="2000" dirty="0"/>
              <a:t>總結，</a:t>
            </a:r>
            <a:r>
              <a:rPr lang="en-US" altLang="zh-TW" sz="2000" dirty="0"/>
              <a:t>AR</a:t>
            </a:r>
            <a:r>
              <a:rPr lang="zh-TW" altLang="en-US" sz="2000" dirty="0"/>
              <a:t>在執行高風險及困難的情況下</a:t>
            </a:r>
            <a:r>
              <a:rPr lang="en-US" altLang="zh-TW" sz="2000" dirty="0"/>
              <a:t>(</a:t>
            </a:r>
            <a:r>
              <a:rPr lang="zh-TW" altLang="en-US" sz="2000" dirty="0"/>
              <a:t>十字路口左轉彎</a:t>
            </a:r>
            <a:r>
              <a:rPr lang="en-US" altLang="zh-TW" sz="2000" dirty="0"/>
              <a:t>)</a:t>
            </a:r>
            <a:r>
              <a:rPr lang="zh-TW" altLang="en-US" sz="2000" dirty="0"/>
              <a:t>，有相當大的好處</a:t>
            </a:r>
            <a:endParaRPr lang="en-US" altLang="zh-TW" sz="2000" dirty="0"/>
          </a:p>
        </p:txBody>
      </p:sp>
      <p:grpSp>
        <p:nvGrpSpPr>
          <p:cNvPr id="10" name="群組 9">
            <a:extLst>
              <a:ext uri="{FF2B5EF4-FFF2-40B4-BE49-F238E27FC236}">
                <a16:creationId xmlns:a16="http://schemas.microsoft.com/office/drawing/2014/main" id="{0224CC4F-5C06-D48A-3601-50621564557E}"/>
              </a:ext>
            </a:extLst>
          </p:cNvPr>
          <p:cNvGrpSpPr/>
          <p:nvPr/>
        </p:nvGrpSpPr>
        <p:grpSpPr>
          <a:xfrm>
            <a:off x="5347" y="3054485"/>
            <a:ext cx="3550058" cy="749030"/>
            <a:chOff x="4247593" y="3316095"/>
            <a:chExt cx="3550058" cy="749030"/>
          </a:xfrm>
        </p:grpSpPr>
        <p:sp>
          <p:nvSpPr>
            <p:cNvPr id="9" name="矩形 8">
              <a:extLst>
                <a:ext uri="{FF2B5EF4-FFF2-40B4-BE49-F238E27FC236}">
                  <a16:creationId xmlns:a16="http://schemas.microsoft.com/office/drawing/2014/main" id="{6729C803-8B97-7587-C55B-ADA4FF280D15}"/>
                </a:ext>
              </a:extLst>
            </p:cNvPr>
            <p:cNvSpPr/>
            <p:nvPr/>
          </p:nvSpPr>
          <p:spPr>
            <a:xfrm rot="5400000">
              <a:off x="5648107" y="2014210"/>
              <a:ext cx="749030" cy="3352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006BE92A-2D45-49C4-814F-39B33DE04EA8}"/>
                </a:ext>
              </a:extLst>
            </p:cNvPr>
            <p:cNvSpPr txBox="1"/>
            <p:nvPr/>
          </p:nvSpPr>
          <p:spPr>
            <a:xfrm>
              <a:off x="4247593" y="3429000"/>
              <a:ext cx="3550058" cy="523220"/>
            </a:xfrm>
            <a:prstGeom prst="rect">
              <a:avLst/>
            </a:prstGeom>
            <a:noFill/>
          </p:spPr>
          <p:txBody>
            <a:bodyPr wrap="square" rtlCol="0">
              <a:spAutoFit/>
            </a:bodyPr>
            <a:lstStyle/>
            <a:p>
              <a:pPr algn="ctr"/>
              <a:r>
                <a:rPr lang="en-US" altLang="zh-TW" sz="2800" b="1" dirty="0">
                  <a:solidFill>
                    <a:schemeClr val="bg1">
                      <a:lumMod val="95000"/>
                    </a:schemeClr>
                  </a:solidFill>
                </a:rPr>
                <a:t>Future directions</a:t>
              </a:r>
              <a:endParaRPr lang="zh-TW" altLang="en-US" sz="2800" b="1" dirty="0">
                <a:solidFill>
                  <a:schemeClr val="bg1">
                    <a:lumMod val="95000"/>
                  </a:schemeClr>
                </a:solidFill>
              </a:endParaRPr>
            </a:p>
          </p:txBody>
        </p:sp>
      </p:grpSp>
      <p:sp>
        <p:nvSpPr>
          <p:cNvPr id="11" name="文字方塊 10">
            <a:extLst>
              <a:ext uri="{FF2B5EF4-FFF2-40B4-BE49-F238E27FC236}">
                <a16:creationId xmlns:a16="http://schemas.microsoft.com/office/drawing/2014/main" id="{A4E4D4B1-6FFB-B07F-47A4-98444070D476}"/>
              </a:ext>
            </a:extLst>
          </p:cNvPr>
          <p:cNvSpPr txBox="1"/>
          <p:nvPr/>
        </p:nvSpPr>
        <p:spPr>
          <a:xfrm>
            <a:off x="354142" y="3930000"/>
            <a:ext cx="11837858" cy="2346283"/>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2000" dirty="0"/>
              <a:t>比較年輕人與老年人的使用差異</a:t>
            </a:r>
            <a:endParaRPr lang="en-US" altLang="zh-TW" sz="2000" dirty="0"/>
          </a:p>
          <a:p>
            <a:pPr marL="342900" indent="-342900">
              <a:lnSpc>
                <a:spcPct val="150000"/>
              </a:lnSpc>
              <a:buFont typeface="Wingdings" panose="05000000000000000000" pitchFamily="2" charset="2"/>
              <a:buChar char="Ø"/>
            </a:pPr>
            <a:r>
              <a:rPr lang="zh-TW" altLang="en-US" sz="2000" dirty="0"/>
              <a:t>若習慣</a:t>
            </a:r>
            <a:r>
              <a:rPr lang="en-US" altLang="zh-TW" sz="2000" dirty="0"/>
              <a:t>AR</a:t>
            </a:r>
            <a:r>
              <a:rPr lang="zh-TW" altLang="en-US" sz="2000" dirty="0"/>
              <a:t>的人在沒有</a:t>
            </a:r>
            <a:r>
              <a:rPr lang="en-US" altLang="zh-TW" sz="2000" dirty="0"/>
              <a:t>AR</a:t>
            </a:r>
            <a:r>
              <a:rPr lang="zh-TW" altLang="en-US" sz="2000" dirty="0"/>
              <a:t>的情況下，是否能夠選擇足夠的間隙進行轉彎</a:t>
            </a:r>
            <a:endParaRPr lang="en-US" altLang="zh-TW" sz="2000" dirty="0"/>
          </a:p>
          <a:p>
            <a:pPr marL="342900" indent="-342900">
              <a:lnSpc>
                <a:spcPct val="150000"/>
              </a:lnSpc>
              <a:buFont typeface="Wingdings" panose="05000000000000000000" pitchFamily="2" charset="2"/>
              <a:buChar char="Ø"/>
            </a:pPr>
            <a:r>
              <a:rPr lang="en-US" altLang="zh-TW" sz="2000" dirty="0"/>
              <a:t>AR</a:t>
            </a:r>
            <a:r>
              <a:rPr lang="zh-TW" altLang="en-US" sz="2000" dirty="0"/>
              <a:t>在進行其他操作時</a:t>
            </a:r>
            <a:r>
              <a:rPr lang="en-US" altLang="zh-TW" sz="2000" dirty="0"/>
              <a:t>(ex.</a:t>
            </a:r>
            <a:r>
              <a:rPr lang="zh-TW" altLang="en-US" sz="2000" dirty="0"/>
              <a:t>超車</a:t>
            </a:r>
            <a:r>
              <a:rPr lang="en-US" altLang="zh-TW" sz="2000" dirty="0"/>
              <a:t>)</a:t>
            </a:r>
            <a:r>
              <a:rPr lang="zh-TW" altLang="en-US" sz="2000" dirty="0"/>
              <a:t>是否有效 </a:t>
            </a:r>
            <a:r>
              <a:rPr lang="zh-TW" altLang="en-US" sz="2000" dirty="0">
                <a:latin typeface="+mj-ea"/>
                <a:ea typeface="+mj-ea"/>
              </a:rPr>
              <a:t>→ 目前正在研究</a:t>
            </a:r>
            <a:endParaRPr lang="en-US" altLang="zh-TW" sz="2000" dirty="0">
              <a:latin typeface="+mj-ea"/>
              <a:ea typeface="+mj-ea"/>
            </a:endParaRPr>
          </a:p>
          <a:p>
            <a:pPr marL="342900" indent="-342900">
              <a:lnSpc>
                <a:spcPct val="150000"/>
              </a:lnSpc>
              <a:buFont typeface="Wingdings" panose="05000000000000000000" pitchFamily="2" charset="2"/>
              <a:buChar char="Ø"/>
            </a:pPr>
            <a:r>
              <a:rPr lang="en-US" altLang="zh-TW" sz="2000" dirty="0">
                <a:latin typeface="+mj-ea"/>
                <a:ea typeface="+mj-ea"/>
              </a:rPr>
              <a:t>AR</a:t>
            </a:r>
            <a:r>
              <a:rPr lang="zh-TW" altLang="en-US" sz="2000" dirty="0">
                <a:latin typeface="+mj-ea"/>
                <a:ea typeface="+mj-ea"/>
              </a:rPr>
              <a:t>與弱勢道路使用者之間的互動 → 目前正在研究</a:t>
            </a:r>
            <a:endParaRPr lang="en-US" altLang="zh-TW" sz="2000" dirty="0">
              <a:latin typeface="+mj-ea"/>
              <a:ea typeface="+mj-ea"/>
            </a:endParaRPr>
          </a:p>
          <a:p>
            <a:pPr marL="342900" indent="-342900">
              <a:lnSpc>
                <a:spcPct val="150000"/>
              </a:lnSpc>
              <a:buFont typeface="Wingdings" panose="05000000000000000000" pitchFamily="2" charset="2"/>
              <a:buChar char="Ø"/>
            </a:pPr>
            <a:r>
              <a:rPr lang="zh-TW" altLang="en-US" sz="2000" dirty="0">
                <a:latin typeface="+mj-ea"/>
                <a:ea typeface="+mj-ea"/>
              </a:rPr>
              <a:t>使用眼動追蹤監測駕駛員眼球運動，並檢查其他變量以改進</a:t>
            </a:r>
            <a:r>
              <a:rPr lang="en-US" altLang="zh-TW" sz="2000" dirty="0">
                <a:latin typeface="+mj-ea"/>
                <a:ea typeface="+mj-ea"/>
              </a:rPr>
              <a:t>AR</a:t>
            </a:r>
            <a:r>
              <a:rPr lang="zh-TW" altLang="en-US" sz="2000" dirty="0">
                <a:latin typeface="+mj-ea"/>
                <a:ea typeface="+mj-ea"/>
              </a:rPr>
              <a:t>設計 → 目前正在研究</a:t>
            </a:r>
            <a:endParaRPr lang="en-US" altLang="zh-TW" sz="2000" dirty="0">
              <a:latin typeface="+mj-ea"/>
              <a:ea typeface="+mj-ea"/>
            </a:endParaRPr>
          </a:p>
        </p:txBody>
      </p:sp>
    </p:spTree>
    <p:extLst>
      <p:ext uri="{BB962C8B-B14F-4D97-AF65-F5344CB8AC3E}">
        <p14:creationId xmlns:p14="http://schemas.microsoft.com/office/powerpoint/2010/main" val="307118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 圖案 4">
            <a:extLst>
              <a:ext uri="{FF2B5EF4-FFF2-40B4-BE49-F238E27FC236}">
                <a16:creationId xmlns:a16="http://schemas.microsoft.com/office/drawing/2014/main" id="{085788E4-AAD9-62FD-26EB-6425D31D0797}"/>
              </a:ext>
            </a:extLst>
          </p:cNvPr>
          <p:cNvSpPr/>
          <p:nvPr/>
        </p:nvSpPr>
        <p:spPr>
          <a:xfrm rot="5400000" flipH="1" flipV="1">
            <a:off x="10207559" y="4990290"/>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L 圖案 5">
            <a:extLst>
              <a:ext uri="{FF2B5EF4-FFF2-40B4-BE49-F238E27FC236}">
                <a16:creationId xmlns:a16="http://schemas.microsoft.com/office/drawing/2014/main" id="{F9AA07FA-1493-52CF-1D1B-2A5BD514891B}"/>
              </a:ext>
            </a:extLst>
          </p:cNvPr>
          <p:cNvSpPr/>
          <p:nvPr/>
        </p:nvSpPr>
        <p:spPr>
          <a:xfrm rot="16200000" flipV="1">
            <a:off x="671209" y="4990290"/>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L 圖案 3">
            <a:extLst>
              <a:ext uri="{FF2B5EF4-FFF2-40B4-BE49-F238E27FC236}">
                <a16:creationId xmlns:a16="http://schemas.microsoft.com/office/drawing/2014/main" id="{3FB60EE0-90D4-BC83-2812-7AFD51B7138B}"/>
              </a:ext>
            </a:extLst>
          </p:cNvPr>
          <p:cNvSpPr/>
          <p:nvPr/>
        </p:nvSpPr>
        <p:spPr>
          <a:xfrm rot="5400000">
            <a:off x="671209" y="7782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L 圖案 6">
            <a:extLst>
              <a:ext uri="{FF2B5EF4-FFF2-40B4-BE49-F238E27FC236}">
                <a16:creationId xmlns:a16="http://schemas.microsoft.com/office/drawing/2014/main" id="{5C14A82B-6D2B-A5E3-EA23-26A7DF952492}"/>
              </a:ext>
            </a:extLst>
          </p:cNvPr>
          <p:cNvSpPr/>
          <p:nvPr/>
        </p:nvSpPr>
        <p:spPr>
          <a:xfrm rot="16200000" flipH="1">
            <a:off x="10207559" y="7782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CFC5FC9D-870F-2463-DCDE-75A089E1ABE4}"/>
              </a:ext>
            </a:extLst>
          </p:cNvPr>
          <p:cNvSpPr txBox="1"/>
          <p:nvPr/>
        </p:nvSpPr>
        <p:spPr>
          <a:xfrm>
            <a:off x="468283" y="2894078"/>
            <a:ext cx="11255433" cy="1069845"/>
          </a:xfrm>
          <a:prstGeom prst="rect">
            <a:avLst/>
          </a:prstGeom>
          <a:noFill/>
        </p:spPr>
        <p:txBody>
          <a:bodyPr wrap="square">
            <a:spAutoFit/>
          </a:bodyPr>
          <a:lstStyle/>
          <a:p>
            <a:pPr algn="ctr">
              <a:lnSpc>
                <a:spcPct val="150000"/>
              </a:lnSpc>
            </a:pPr>
            <a:r>
              <a:rPr lang="en-US" altLang="zh-TW" sz="4800" b="1" dirty="0"/>
              <a:t>Thank you</a:t>
            </a:r>
            <a:endParaRPr lang="zh-TW" altLang="en-US" sz="4800" b="1" dirty="0"/>
          </a:p>
        </p:txBody>
      </p:sp>
    </p:spTree>
    <p:extLst>
      <p:ext uri="{BB962C8B-B14F-4D97-AF65-F5344CB8AC3E}">
        <p14:creationId xmlns:p14="http://schemas.microsoft.com/office/powerpoint/2010/main" val="271428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33CB915-DD4B-9955-26C2-2FC630A77BAF}"/>
              </a:ext>
            </a:extLst>
          </p:cNvPr>
          <p:cNvSpPr txBox="1"/>
          <p:nvPr/>
        </p:nvSpPr>
        <p:spPr>
          <a:xfrm>
            <a:off x="0" y="861935"/>
            <a:ext cx="12191999" cy="96128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t>根據</a:t>
            </a:r>
            <a:r>
              <a:rPr lang="en-US" altLang="zh-TW" sz="2000" dirty="0">
                <a:latin typeface="+mn-ea"/>
              </a:rPr>
              <a:t>《</a:t>
            </a:r>
            <a:r>
              <a:rPr lang="zh-TW" altLang="en-US" sz="2000" dirty="0">
                <a:latin typeface="+mn-ea"/>
              </a:rPr>
              <a:t>全球道路安全狀況報告</a:t>
            </a:r>
            <a:r>
              <a:rPr lang="en-US" altLang="zh-TW" sz="2000" dirty="0">
                <a:latin typeface="+mn-ea"/>
              </a:rPr>
              <a:t>》</a:t>
            </a:r>
            <a:r>
              <a:rPr lang="zh-TW" altLang="en-US" sz="2000" dirty="0">
                <a:latin typeface="+mn-ea"/>
              </a:rPr>
              <a:t>指出，全世界每年約有</a:t>
            </a:r>
            <a:r>
              <a:rPr lang="en-US" altLang="zh-TW" sz="2000" dirty="0">
                <a:latin typeface="+mn-ea"/>
              </a:rPr>
              <a:t>135</a:t>
            </a:r>
            <a:r>
              <a:rPr lang="zh-TW" altLang="en-US" sz="2000" dirty="0">
                <a:latin typeface="+mn-ea"/>
              </a:rPr>
              <a:t>萬人死於道路</a:t>
            </a:r>
            <a:r>
              <a:rPr lang="en-US" altLang="zh-TW" sz="2000" dirty="0">
                <a:latin typeface="+mn-ea"/>
              </a:rPr>
              <a:t> (World Health</a:t>
            </a:r>
            <a:r>
              <a:rPr lang="zh-TW" altLang="en-US" sz="2000" dirty="0">
                <a:latin typeface="+mn-ea"/>
              </a:rPr>
              <a:t> </a:t>
            </a:r>
            <a:r>
              <a:rPr lang="en-US" altLang="zh-TW" sz="2000" dirty="0">
                <a:latin typeface="+mn-ea"/>
              </a:rPr>
              <a:t>Organization, 2018)</a:t>
            </a:r>
            <a:r>
              <a:rPr lang="zh-TW" altLang="en-US" sz="2000" dirty="0">
                <a:latin typeface="+mn-ea"/>
              </a:rPr>
              <a:t>。因此須採取相關措施來減少死亡人數，尤其是在十字路口的部分。</a:t>
            </a:r>
          </a:p>
        </p:txBody>
      </p:sp>
      <p:sp>
        <p:nvSpPr>
          <p:cNvPr id="3" name="文字方塊 2">
            <a:extLst>
              <a:ext uri="{FF2B5EF4-FFF2-40B4-BE49-F238E27FC236}">
                <a16:creationId xmlns:a16="http://schemas.microsoft.com/office/drawing/2014/main" id="{4CF2D3D0-DE78-9892-61E1-4AFFD2735783}"/>
              </a:ext>
            </a:extLst>
          </p:cNvPr>
          <p:cNvSpPr txBox="1"/>
          <p:nvPr/>
        </p:nvSpPr>
        <p:spPr>
          <a:xfrm>
            <a:off x="273755" y="1936129"/>
            <a:ext cx="11805356" cy="2951898"/>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zh-TW" altLang="en-US" u="sng" dirty="0"/>
              <a:t>歐盟</a:t>
            </a:r>
            <a:r>
              <a:rPr lang="zh-TW" altLang="en-US" dirty="0"/>
              <a:t>在</a:t>
            </a:r>
            <a:r>
              <a:rPr lang="en-US" altLang="zh-TW" dirty="0"/>
              <a:t>2016</a:t>
            </a:r>
            <a:r>
              <a:rPr lang="zh-TW" altLang="en-US" dirty="0"/>
              <a:t>年有超過</a:t>
            </a:r>
            <a:r>
              <a:rPr lang="en-US" altLang="zh-TW" dirty="0"/>
              <a:t>25700</a:t>
            </a:r>
            <a:r>
              <a:rPr lang="zh-TW" altLang="en-US" dirty="0"/>
              <a:t>的人死於交通事故，其中</a:t>
            </a:r>
            <a:r>
              <a:rPr lang="en-US" altLang="zh-TW" dirty="0"/>
              <a:t>5000</a:t>
            </a:r>
            <a:r>
              <a:rPr lang="zh-TW" altLang="en-US" dirty="0"/>
              <a:t>人是發生在十字路口處 </a:t>
            </a:r>
            <a:r>
              <a:rPr lang="en-US" altLang="zh-TW" sz="1600" dirty="0"/>
              <a:t>(European</a:t>
            </a:r>
            <a:r>
              <a:rPr lang="zh-TW" altLang="en-US" sz="1600" dirty="0"/>
              <a:t> </a:t>
            </a:r>
            <a:r>
              <a:rPr lang="en-US" altLang="zh-TW" sz="1600" dirty="0"/>
              <a:t>Commission, 2018)</a:t>
            </a:r>
            <a:endParaRPr lang="en-US" altLang="zh-TW" dirty="0"/>
          </a:p>
          <a:p>
            <a:pPr marL="342900" indent="-342900" algn="just">
              <a:lnSpc>
                <a:spcPct val="150000"/>
              </a:lnSpc>
              <a:buFont typeface="Wingdings" panose="05000000000000000000" pitchFamily="2" charset="2"/>
              <a:buChar char="Ø"/>
            </a:pPr>
            <a:r>
              <a:rPr lang="zh-TW" altLang="en-US" u="sng" dirty="0">
                <a:latin typeface="+mn-ea"/>
              </a:rPr>
              <a:t>美國</a:t>
            </a:r>
            <a:r>
              <a:rPr lang="zh-TW" altLang="en-US" dirty="0">
                <a:latin typeface="+mn-ea"/>
              </a:rPr>
              <a:t>每年大約有</a:t>
            </a:r>
            <a:r>
              <a:rPr lang="en-US" altLang="zh-TW" dirty="0">
                <a:latin typeface="+mn-ea"/>
              </a:rPr>
              <a:t>15000</a:t>
            </a:r>
            <a:r>
              <a:rPr lang="zh-TW" altLang="en-US" dirty="0">
                <a:latin typeface="+mn-ea"/>
              </a:rPr>
              <a:t>輛汽車在十字路口發生事故，占所有事故中的</a:t>
            </a:r>
            <a:r>
              <a:rPr lang="en-US" altLang="zh-TW" dirty="0">
                <a:latin typeface="+mn-ea"/>
              </a:rPr>
              <a:t>30%</a:t>
            </a:r>
            <a:r>
              <a:rPr lang="zh-TW" altLang="en-US" dirty="0">
                <a:latin typeface="+mn-ea"/>
              </a:rPr>
              <a:t> </a:t>
            </a:r>
            <a:r>
              <a:rPr lang="en-US" altLang="zh-TW" sz="1600" dirty="0">
                <a:latin typeface="+mn-ea"/>
              </a:rPr>
              <a:t>(NHTSA, 2017, Table 32)</a:t>
            </a:r>
          </a:p>
          <a:p>
            <a:pPr marL="342900" indent="-342900" algn="just">
              <a:lnSpc>
                <a:spcPct val="150000"/>
              </a:lnSpc>
              <a:buFont typeface="Wingdings" panose="05000000000000000000" pitchFamily="2" charset="2"/>
              <a:buChar char="Ø"/>
            </a:pPr>
            <a:r>
              <a:rPr lang="zh-TW" altLang="en-US" u="sng" dirty="0">
                <a:latin typeface="+mn-ea"/>
              </a:rPr>
              <a:t>挪威</a:t>
            </a:r>
            <a:r>
              <a:rPr lang="zh-TW" altLang="en-US" dirty="0">
                <a:latin typeface="+mn-ea"/>
              </a:rPr>
              <a:t>大約有</a:t>
            </a:r>
            <a:r>
              <a:rPr lang="en-US" altLang="zh-TW" dirty="0">
                <a:latin typeface="+mn-ea"/>
              </a:rPr>
              <a:t>40%</a:t>
            </a:r>
            <a:r>
              <a:rPr lang="zh-TW" altLang="en-US" dirty="0">
                <a:latin typeface="+mn-ea"/>
              </a:rPr>
              <a:t>的交通事故是發生在十字路口 </a:t>
            </a:r>
            <a:r>
              <a:rPr lang="en-US" altLang="zh-TW" sz="1600" dirty="0">
                <a:latin typeface="+mn-ea"/>
              </a:rPr>
              <a:t>(</a:t>
            </a:r>
            <a:r>
              <a:rPr lang="en-US" altLang="zh-TW" sz="1600" dirty="0" err="1">
                <a:latin typeface="+mn-ea"/>
              </a:rPr>
              <a:t>Elvik</a:t>
            </a:r>
            <a:r>
              <a:rPr lang="en-US" altLang="zh-TW" sz="1600" dirty="0">
                <a:latin typeface="+mn-ea"/>
              </a:rPr>
              <a:t> and </a:t>
            </a:r>
            <a:r>
              <a:rPr lang="en-US" altLang="zh-TW" sz="1600" dirty="0" err="1">
                <a:latin typeface="+mn-ea"/>
              </a:rPr>
              <a:t>Vaa</a:t>
            </a:r>
            <a:r>
              <a:rPr lang="en-US" altLang="zh-TW" sz="1600" dirty="0">
                <a:latin typeface="+mn-ea"/>
              </a:rPr>
              <a:t> ,2004)</a:t>
            </a:r>
          </a:p>
          <a:p>
            <a:pPr marL="342900" indent="-342900" algn="just">
              <a:lnSpc>
                <a:spcPct val="150000"/>
              </a:lnSpc>
              <a:buFont typeface="Wingdings" panose="05000000000000000000" pitchFamily="2" charset="2"/>
              <a:buChar char="Ø"/>
            </a:pPr>
            <a:r>
              <a:rPr lang="zh-TW" altLang="en-US" u="sng" dirty="0">
                <a:latin typeface="+mn-ea"/>
              </a:rPr>
              <a:t>新加坡</a:t>
            </a:r>
            <a:r>
              <a:rPr lang="zh-TW" altLang="en-US" dirty="0">
                <a:latin typeface="+mn-ea"/>
              </a:rPr>
              <a:t>從</a:t>
            </a:r>
            <a:r>
              <a:rPr lang="en-US" altLang="zh-TW" dirty="0">
                <a:latin typeface="+mn-ea"/>
              </a:rPr>
              <a:t>1922</a:t>
            </a:r>
            <a:r>
              <a:rPr lang="zh-TW" altLang="en-US" dirty="0">
                <a:latin typeface="+mn-ea"/>
              </a:rPr>
              <a:t>年至</a:t>
            </a:r>
            <a:r>
              <a:rPr lang="en-US" altLang="zh-TW" dirty="0">
                <a:latin typeface="+mn-ea"/>
              </a:rPr>
              <a:t>2002</a:t>
            </a:r>
            <a:r>
              <a:rPr lang="zh-TW" altLang="en-US" dirty="0">
                <a:latin typeface="+mn-ea"/>
              </a:rPr>
              <a:t>年的事故數據表明，有超過三分之一的事故是發生在十字路口 </a:t>
            </a:r>
            <a:r>
              <a:rPr lang="en-US" altLang="zh-TW" sz="1600" dirty="0">
                <a:latin typeface="+mn-ea"/>
              </a:rPr>
              <a:t>(Tay and Rifaat,2007)</a:t>
            </a:r>
          </a:p>
          <a:p>
            <a:pPr marL="342900" indent="-342900" algn="just">
              <a:lnSpc>
                <a:spcPct val="150000"/>
              </a:lnSpc>
              <a:buFont typeface="Wingdings" panose="05000000000000000000" pitchFamily="2" charset="2"/>
              <a:buChar char="Ø"/>
            </a:pPr>
            <a:r>
              <a:rPr lang="zh-TW" altLang="en-US" u="sng" dirty="0">
                <a:latin typeface="+mn-ea"/>
              </a:rPr>
              <a:t>加拿大</a:t>
            </a:r>
            <a:r>
              <a:rPr lang="zh-TW" altLang="en-US" dirty="0">
                <a:latin typeface="+mn-ea"/>
              </a:rPr>
              <a:t>有</a:t>
            </a:r>
            <a:r>
              <a:rPr lang="en-US" altLang="zh-TW" dirty="0">
                <a:latin typeface="+mn-ea"/>
              </a:rPr>
              <a:t>30%</a:t>
            </a:r>
            <a:r>
              <a:rPr lang="zh-TW" altLang="en-US" dirty="0">
                <a:latin typeface="+mn-ea"/>
              </a:rPr>
              <a:t>以上的道路死亡事件和</a:t>
            </a:r>
            <a:r>
              <a:rPr lang="en-US" altLang="zh-TW" dirty="0">
                <a:latin typeface="+mn-ea"/>
              </a:rPr>
              <a:t>40%</a:t>
            </a:r>
            <a:r>
              <a:rPr lang="zh-TW" altLang="en-US" dirty="0">
                <a:latin typeface="+mn-ea"/>
              </a:rPr>
              <a:t>的嚴重事故都發生在十字路口 </a:t>
            </a:r>
            <a:r>
              <a:rPr lang="en-US" altLang="zh-TW" sz="1600" dirty="0">
                <a:latin typeface="+mn-ea"/>
              </a:rPr>
              <a:t>(Barua et al.,2010)</a:t>
            </a:r>
          </a:p>
          <a:p>
            <a:pPr marL="342900" indent="-342900" algn="just">
              <a:lnSpc>
                <a:spcPct val="150000"/>
              </a:lnSpc>
              <a:buFont typeface="Wingdings" panose="05000000000000000000" pitchFamily="2" charset="2"/>
              <a:buChar char="Ø"/>
            </a:pPr>
            <a:r>
              <a:rPr lang="zh-TW" altLang="en-US" u="sng" dirty="0">
                <a:latin typeface="+mn-ea"/>
              </a:rPr>
              <a:t>澳洲</a:t>
            </a:r>
            <a:r>
              <a:rPr lang="zh-TW" altLang="en-US" dirty="0">
                <a:latin typeface="+mn-ea"/>
              </a:rPr>
              <a:t>的新南威爾士州在</a:t>
            </a:r>
            <a:r>
              <a:rPr lang="en-US" altLang="zh-TW" dirty="0">
                <a:latin typeface="+mn-ea"/>
              </a:rPr>
              <a:t>2010</a:t>
            </a:r>
            <a:r>
              <a:rPr lang="zh-TW" altLang="en-US" dirty="0">
                <a:latin typeface="+mn-ea"/>
              </a:rPr>
              <a:t>年的十字路口事故中，死亡事故占</a:t>
            </a:r>
            <a:r>
              <a:rPr lang="en-US" altLang="zh-TW" dirty="0">
                <a:latin typeface="+mn-ea"/>
              </a:rPr>
              <a:t>20.8% </a:t>
            </a:r>
            <a:r>
              <a:rPr lang="en-US" altLang="zh-TW" sz="1600" dirty="0">
                <a:latin typeface="+mn-ea"/>
              </a:rPr>
              <a:t>(RTA, 2010)</a:t>
            </a:r>
          </a:p>
          <a:p>
            <a:pPr marL="342900" indent="-342900" algn="just">
              <a:lnSpc>
                <a:spcPct val="150000"/>
              </a:lnSpc>
              <a:buFont typeface="Wingdings" panose="05000000000000000000" pitchFamily="2" charset="2"/>
              <a:buChar char="Ø"/>
            </a:pPr>
            <a:r>
              <a:rPr lang="zh-TW" altLang="en-US" dirty="0">
                <a:latin typeface="+mn-ea"/>
              </a:rPr>
              <a:t>在</a:t>
            </a:r>
            <a:r>
              <a:rPr lang="zh-TW" altLang="en-US" u="sng" dirty="0">
                <a:latin typeface="+mn-ea"/>
              </a:rPr>
              <a:t>義大利</a:t>
            </a:r>
            <a:r>
              <a:rPr lang="zh-TW" altLang="en-US" dirty="0">
                <a:latin typeface="+mn-ea"/>
              </a:rPr>
              <a:t>的市區和鄉村十字路口分別發生超過</a:t>
            </a:r>
            <a:r>
              <a:rPr lang="en-US" altLang="zh-TW" dirty="0">
                <a:latin typeface="+mn-ea"/>
              </a:rPr>
              <a:t>40%</a:t>
            </a:r>
            <a:r>
              <a:rPr lang="zh-TW" altLang="en-US" dirty="0">
                <a:latin typeface="+mn-ea"/>
              </a:rPr>
              <a:t>和</a:t>
            </a:r>
            <a:r>
              <a:rPr lang="en-US" altLang="zh-TW" dirty="0">
                <a:latin typeface="+mn-ea"/>
              </a:rPr>
              <a:t>20%</a:t>
            </a:r>
            <a:r>
              <a:rPr lang="zh-TW" altLang="en-US" dirty="0">
                <a:latin typeface="+mn-ea"/>
              </a:rPr>
              <a:t>的交通事故</a:t>
            </a:r>
            <a:r>
              <a:rPr lang="it-IT" altLang="zh-TW" dirty="0">
                <a:latin typeface="+mn-ea"/>
              </a:rPr>
              <a:t> </a:t>
            </a:r>
            <a:r>
              <a:rPr lang="it-IT" altLang="zh-TW" sz="1600" dirty="0">
                <a:latin typeface="+mn-ea"/>
              </a:rPr>
              <a:t>(Istituto Nazionale di Statistica,ISTAT, 2019</a:t>
            </a:r>
            <a:r>
              <a:rPr lang="en-US" altLang="zh-TW" sz="1600" dirty="0">
                <a:latin typeface="+mn-ea"/>
              </a:rPr>
              <a:t>)</a:t>
            </a:r>
            <a:endParaRPr lang="zh-TW" altLang="en-US" dirty="0">
              <a:latin typeface="+mn-ea"/>
            </a:endParaRPr>
          </a:p>
        </p:txBody>
      </p:sp>
    </p:spTree>
    <p:extLst>
      <p:ext uri="{BB962C8B-B14F-4D97-AF65-F5344CB8AC3E}">
        <p14:creationId xmlns:p14="http://schemas.microsoft.com/office/powerpoint/2010/main" val="199583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8B597E9D-F158-D4EA-C45F-1237285FC0EE}"/>
              </a:ext>
            </a:extLst>
          </p:cNvPr>
          <p:cNvSpPr txBox="1"/>
          <p:nvPr/>
        </p:nvSpPr>
        <p:spPr>
          <a:xfrm>
            <a:off x="112889" y="861935"/>
            <a:ext cx="11966222" cy="465460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latin typeface="+mn-ea"/>
              </a:rPr>
              <a:t>美國大約有</a:t>
            </a:r>
            <a:r>
              <a:rPr lang="en-US" altLang="zh-TW" sz="2000" dirty="0">
                <a:latin typeface="+mn-ea"/>
              </a:rPr>
              <a:t>22%</a:t>
            </a:r>
            <a:r>
              <a:rPr lang="zh-TW" altLang="en-US" sz="2000" dirty="0">
                <a:latin typeface="+mn-ea"/>
              </a:rPr>
              <a:t>的事故是由於車輛在十字路口左轉時與迎面而來的車輛發生碰撞造成的</a:t>
            </a:r>
            <a:r>
              <a:rPr lang="en-US" altLang="zh-TW" sz="2000" dirty="0">
                <a:latin typeface="+mn-ea"/>
              </a:rPr>
              <a:t>(NHTSA, 2010)</a:t>
            </a:r>
            <a:r>
              <a:rPr lang="zh-TW" altLang="en-US" sz="2000" dirty="0">
                <a:latin typeface="+mn-ea"/>
              </a:rPr>
              <a:t>。這會導致正面或側面的滑動運動，對駕駛員的身體產生重大傷害</a:t>
            </a:r>
            <a:r>
              <a:rPr lang="nb-NO" altLang="zh-TW" sz="2000" dirty="0">
                <a:latin typeface="+mn-ea"/>
              </a:rPr>
              <a:t>(Zhenning et al., 2018)</a:t>
            </a:r>
            <a:r>
              <a:rPr lang="zh-TW" altLang="en-US" sz="2000" dirty="0">
                <a:latin typeface="+mn-ea"/>
              </a:rPr>
              <a:t>。</a:t>
            </a:r>
            <a:endParaRPr lang="en-US"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根據</a:t>
            </a:r>
            <a:r>
              <a:rPr lang="en-US" altLang="zh-TW" sz="2000" dirty="0">
                <a:latin typeface="+mn-ea"/>
              </a:rPr>
              <a:t>NHTSA(3)</a:t>
            </a:r>
            <a:r>
              <a:rPr lang="zh-TW" altLang="en-US" sz="2000" dirty="0">
                <a:latin typeface="+mn-ea"/>
              </a:rPr>
              <a:t>，有</a:t>
            </a:r>
            <a:r>
              <a:rPr lang="en-US" altLang="zh-TW" sz="2000" dirty="0">
                <a:latin typeface="+mn-ea"/>
              </a:rPr>
              <a:t>51%</a:t>
            </a:r>
            <a:r>
              <a:rPr lang="zh-TW" altLang="en-US" sz="2000" dirty="0">
                <a:latin typeface="+mn-ea"/>
              </a:rPr>
              <a:t>的致命事故和</a:t>
            </a:r>
            <a:r>
              <a:rPr lang="en-US" altLang="zh-TW" sz="2000" dirty="0">
                <a:latin typeface="+mn-ea"/>
              </a:rPr>
              <a:t>29.5%</a:t>
            </a:r>
            <a:r>
              <a:rPr lang="zh-TW" altLang="en-US" sz="2000" dirty="0">
                <a:latin typeface="+mn-ea"/>
              </a:rPr>
              <a:t>的意外事件發生在夜間</a:t>
            </a:r>
            <a:r>
              <a:rPr lang="en-US" altLang="zh-TW" sz="2000" dirty="0">
                <a:latin typeface="+mn-ea"/>
              </a:rPr>
              <a:t>(</a:t>
            </a:r>
            <a:r>
              <a:rPr lang="zh-TW" altLang="en-US" sz="2000" dirty="0">
                <a:latin typeface="+mn-ea"/>
              </a:rPr>
              <a:t>黑暗、黑暗但明亮、黎明</a:t>
            </a:r>
            <a:r>
              <a:rPr lang="en-US" altLang="zh-TW" sz="2000" dirty="0">
                <a:latin typeface="+mn-ea"/>
              </a:rPr>
              <a:t>/</a:t>
            </a:r>
            <a:r>
              <a:rPr lang="zh-TW" altLang="en-US" sz="2000" dirty="0">
                <a:latin typeface="+mn-ea"/>
              </a:rPr>
              <a:t>黃昏</a:t>
            </a:r>
            <a:r>
              <a:rPr lang="en-US" altLang="zh-TW" sz="2000" dirty="0">
                <a:latin typeface="+mn-ea"/>
              </a:rPr>
              <a:t>)</a:t>
            </a:r>
            <a:r>
              <a:rPr lang="zh-TW" altLang="en-US" sz="2000" dirty="0">
                <a:latin typeface="+mn-ea"/>
              </a:rPr>
              <a:t>，即便駕駛時間只有</a:t>
            </a:r>
            <a:r>
              <a:rPr lang="en-US" altLang="zh-TW" sz="2000" dirty="0">
                <a:latin typeface="+mn-ea"/>
              </a:rPr>
              <a:t>21-23%</a:t>
            </a:r>
            <a:r>
              <a:rPr lang="zh-TW" altLang="en-US" sz="2000" dirty="0">
                <a:latin typeface="+mn-ea"/>
              </a:rPr>
              <a:t>是在夜間 </a:t>
            </a:r>
            <a:r>
              <a:rPr lang="fr-FR" altLang="zh-TW" sz="2000" dirty="0">
                <a:latin typeface="+mn-ea"/>
              </a:rPr>
              <a:t>(Yang et al., 2019)</a:t>
            </a:r>
            <a:r>
              <a:rPr lang="zh-TW" altLang="en-US" sz="2000" dirty="0">
                <a:latin typeface="+mn-ea"/>
              </a:rPr>
              <a:t>。</a:t>
            </a:r>
            <a:endParaRPr lang="en-US"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根據 </a:t>
            </a:r>
            <a:r>
              <a:rPr lang="en-US" altLang="zh-TW" sz="2000" dirty="0">
                <a:latin typeface="+mn-ea"/>
              </a:rPr>
              <a:t>Wood (2020)</a:t>
            </a:r>
            <a:r>
              <a:rPr lang="zh-TW" altLang="en-US" sz="2000" dirty="0">
                <a:latin typeface="+mn-ea"/>
              </a:rPr>
              <a:t>的數據統計表明，夜間駕駛環境對所有道路使用者都是危險的。夜間的死亡率比白天高出三倍；夜間道路環境的有限照明燈已經被證實是導致行人、騎自行車者和其他障礙物發生碰撞的關鍵因素，這可能是因為他們的能見度降低，如同過去的實驗所證明的一樣</a:t>
            </a:r>
            <a:r>
              <a:rPr lang="it-IT" altLang="zh-TW" sz="2000" dirty="0">
                <a:latin typeface="+mn-ea"/>
              </a:rPr>
              <a:t> (Calvi and Bella, 2014;</a:t>
            </a:r>
            <a:r>
              <a:rPr lang="zh-TW" altLang="en-US" sz="2000" dirty="0">
                <a:latin typeface="+mn-ea"/>
              </a:rPr>
              <a:t> </a:t>
            </a:r>
            <a:r>
              <a:rPr lang="it-IT" altLang="zh-TW" sz="2000" dirty="0">
                <a:latin typeface="+mn-ea"/>
              </a:rPr>
              <a:t>Bella et al., 2014; Bella and Calvi, 2013)</a:t>
            </a:r>
            <a:r>
              <a:rPr lang="zh-TW" altLang="en-US" sz="2000" dirty="0">
                <a:latin typeface="+mn-ea"/>
              </a:rPr>
              <a:t>。</a:t>
            </a:r>
            <a:endParaRPr lang="en-US"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研究表明，人為錯誤，包含駕駛員注意力不集中或認知超載，是導致對環境的錯誤評估、延誤和交通事故的主要因素</a:t>
            </a:r>
            <a:r>
              <a:rPr lang="en-US" altLang="zh-TW" sz="2000" dirty="0">
                <a:latin typeface="+mn-ea"/>
              </a:rPr>
              <a:t> (</a:t>
            </a:r>
            <a:r>
              <a:rPr lang="en-US" altLang="zh-TW" sz="2000" dirty="0" err="1">
                <a:latin typeface="+mn-ea"/>
              </a:rPr>
              <a:t>Slovic</a:t>
            </a:r>
            <a:r>
              <a:rPr lang="en-US" altLang="zh-TW" sz="2000" dirty="0">
                <a:latin typeface="+mn-ea"/>
              </a:rPr>
              <a:t>, 1987; </a:t>
            </a:r>
            <a:r>
              <a:rPr lang="en-US" altLang="zh-TW" sz="2000" dirty="0" err="1">
                <a:latin typeface="+mn-ea"/>
              </a:rPr>
              <a:t>Papantoniou</a:t>
            </a:r>
            <a:r>
              <a:rPr lang="en-US" altLang="zh-TW" sz="2000" dirty="0">
                <a:latin typeface="+mn-ea"/>
              </a:rPr>
              <a:t> et al., 2017; </a:t>
            </a:r>
            <a:r>
              <a:rPr lang="en-US" altLang="zh-TW" sz="2000" dirty="0" err="1">
                <a:latin typeface="+mn-ea"/>
              </a:rPr>
              <a:t>Zuraida</a:t>
            </a:r>
            <a:r>
              <a:rPr lang="en-US" altLang="zh-TW" sz="2000" dirty="0">
                <a:latin typeface="+mn-ea"/>
              </a:rPr>
              <a:t> et al., 2017)</a:t>
            </a:r>
            <a:r>
              <a:rPr lang="zh-TW" altLang="en-US" sz="2000" dirty="0">
                <a:latin typeface="+mn-ea"/>
              </a:rPr>
              <a:t>。</a:t>
            </a:r>
          </a:p>
        </p:txBody>
      </p:sp>
    </p:spTree>
    <p:extLst>
      <p:ext uri="{BB962C8B-B14F-4D97-AF65-F5344CB8AC3E}">
        <p14:creationId xmlns:p14="http://schemas.microsoft.com/office/powerpoint/2010/main" val="219470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8CD0ECFB-B8E9-9574-712E-F6B19DC440AB}"/>
              </a:ext>
            </a:extLst>
          </p:cNvPr>
          <p:cNvSpPr txBox="1"/>
          <p:nvPr/>
        </p:nvSpPr>
        <p:spPr>
          <a:xfrm>
            <a:off x="112889" y="861935"/>
            <a:ext cx="11966222" cy="465460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latin typeface="+mn-ea"/>
              </a:rPr>
              <a:t>技術的進步帶來新的輔助系統 </a:t>
            </a:r>
            <a:r>
              <a:rPr lang="en-US" altLang="zh-TW" sz="2000" dirty="0">
                <a:latin typeface="+mn-ea"/>
              </a:rPr>
              <a:t>(</a:t>
            </a:r>
            <a:r>
              <a:rPr lang="zh-TW" altLang="en-US" sz="2000" dirty="0">
                <a:latin typeface="+mn-ea"/>
              </a:rPr>
              <a:t>合作系統、智能交通系統</a:t>
            </a:r>
            <a:r>
              <a:rPr lang="en-US" altLang="zh-TW" sz="2000" dirty="0">
                <a:latin typeface="+mn-ea"/>
              </a:rPr>
              <a:t>(ITS)</a:t>
            </a:r>
            <a:r>
              <a:rPr lang="zh-TW" altLang="en-US" sz="2000" dirty="0">
                <a:latin typeface="+mn-ea"/>
              </a:rPr>
              <a:t>、聯網車輛、高級駕駛輔助系統</a:t>
            </a:r>
            <a:r>
              <a:rPr lang="en-US" altLang="zh-TW" sz="2000" dirty="0">
                <a:latin typeface="+mn-ea"/>
              </a:rPr>
              <a:t>(ADAS)</a:t>
            </a:r>
            <a:r>
              <a:rPr lang="zh-TW" altLang="en-US" sz="2000" dirty="0">
                <a:latin typeface="+mn-ea"/>
              </a:rPr>
              <a:t>、車載技術</a:t>
            </a:r>
            <a:r>
              <a:rPr lang="en-US" altLang="zh-TW" sz="2000" dirty="0">
                <a:latin typeface="+mn-ea"/>
              </a:rPr>
              <a:t>)</a:t>
            </a:r>
            <a:r>
              <a:rPr lang="zh-TW" altLang="en-US" sz="2000" dirty="0">
                <a:latin typeface="+mn-ea"/>
              </a:rPr>
              <a:t>並有效改善駕駛員的感官，即駕駛員可以從這些系統來獲取車輛及周遭環境的狀況。但是這些系統通常會造成很大程度的分心，因為駕駛員需要將注意力從駕駛環境移開</a:t>
            </a:r>
            <a:r>
              <a:rPr lang="da-DK" altLang="zh-TW" sz="2000" dirty="0">
                <a:latin typeface="+mn-ea"/>
              </a:rPr>
              <a:t>(Cades et al., 2017;</a:t>
            </a:r>
            <a:r>
              <a:rPr lang="zh-TW" altLang="en-US" sz="2000" dirty="0">
                <a:latin typeface="+mn-ea"/>
              </a:rPr>
              <a:t> </a:t>
            </a:r>
            <a:r>
              <a:rPr lang="da-DK" altLang="zh-TW" sz="2000" dirty="0">
                <a:latin typeface="+mn-ea"/>
              </a:rPr>
              <a:t>Brookhuis et al., 2001; Merat et al., 2012)</a:t>
            </a:r>
            <a:r>
              <a:rPr lang="zh-TW" altLang="en-US" sz="2000" dirty="0">
                <a:latin typeface="+mn-ea"/>
              </a:rPr>
              <a:t>。</a:t>
            </a:r>
            <a:endParaRPr lang="da-DK"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將擴增實境</a:t>
            </a:r>
            <a:r>
              <a:rPr lang="en-US" altLang="zh-TW" sz="2000" dirty="0">
                <a:latin typeface="+mn-ea"/>
              </a:rPr>
              <a:t>(AR)</a:t>
            </a:r>
            <a:r>
              <a:rPr lang="zh-TW" altLang="en-US" sz="2000" dirty="0">
                <a:latin typeface="+mn-ea"/>
              </a:rPr>
              <a:t>技術運用車輛中，可以使更快是別道路危險並提供駕駛員額外的訊息，從而改善道路的安全和操作</a:t>
            </a:r>
            <a:r>
              <a:rPr lang="en-US" altLang="zh-TW" sz="2000" dirty="0">
                <a:latin typeface="+mn-ea"/>
              </a:rPr>
              <a:t>(</a:t>
            </a:r>
            <a:r>
              <a:rPr lang="en-US" altLang="zh-TW" sz="2000" dirty="0" err="1">
                <a:latin typeface="+mn-ea"/>
              </a:rPr>
              <a:t>Naujoks</a:t>
            </a:r>
            <a:r>
              <a:rPr lang="en-US" altLang="zh-TW" sz="2000" dirty="0">
                <a:latin typeface="+mn-ea"/>
              </a:rPr>
              <a:t> et al., 2015)</a:t>
            </a:r>
            <a:r>
              <a:rPr lang="zh-TW" altLang="en-US" sz="2000" dirty="0">
                <a:latin typeface="+mn-ea"/>
              </a:rPr>
              <a:t>。</a:t>
            </a:r>
            <a:r>
              <a:rPr lang="en-US" altLang="zh-TW" sz="2000" dirty="0">
                <a:latin typeface="+mn-ea"/>
              </a:rPr>
              <a:t>AR</a:t>
            </a:r>
            <a:r>
              <a:rPr lang="zh-TW" altLang="en-US" sz="2000" dirty="0">
                <a:latin typeface="+mn-ea"/>
              </a:rPr>
              <a:t>可以有效提高駕駛員在道路上的表現，提升駕駛員對不同道路設計和交通場景的反應能力 </a:t>
            </a:r>
            <a:r>
              <a:rPr lang="en-US" altLang="zh-TW" sz="2000" dirty="0">
                <a:latin typeface="+mn-ea"/>
              </a:rPr>
              <a:t>(Moussa et al., 2012; </a:t>
            </a:r>
            <a:r>
              <a:rPr lang="en-US" altLang="zh-TW" sz="2000" dirty="0" err="1">
                <a:latin typeface="+mn-ea"/>
              </a:rPr>
              <a:t>Rusch</a:t>
            </a:r>
            <a:r>
              <a:rPr lang="zh-TW" altLang="en-US" sz="2000" dirty="0">
                <a:latin typeface="+mn-ea"/>
              </a:rPr>
              <a:t> </a:t>
            </a:r>
            <a:r>
              <a:rPr lang="en-US" altLang="zh-TW" sz="2000" dirty="0">
                <a:latin typeface="+mn-ea"/>
              </a:rPr>
              <a:t>et al., 2014)</a:t>
            </a:r>
            <a:r>
              <a:rPr lang="zh-TW" altLang="en-US" sz="2000" dirty="0">
                <a:latin typeface="+mn-ea"/>
              </a:rPr>
              <a:t>。</a:t>
            </a:r>
            <a:endParaRPr lang="en-US"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不過使用</a:t>
            </a:r>
            <a:r>
              <a:rPr lang="en-US" altLang="zh-TW" sz="2000" dirty="0">
                <a:latin typeface="+mn-ea"/>
              </a:rPr>
              <a:t>HUD</a:t>
            </a:r>
            <a:r>
              <a:rPr lang="zh-TW" altLang="en-US" sz="2000" dirty="0">
                <a:latin typeface="+mn-ea"/>
              </a:rPr>
              <a:t>可能會產生負面的影響，正如過去的實驗結果所證明</a:t>
            </a:r>
            <a:r>
              <a:rPr lang="en-US" altLang="zh-TW" sz="2000" dirty="0">
                <a:latin typeface="+mn-ea"/>
              </a:rPr>
              <a:t> (</a:t>
            </a:r>
            <a:r>
              <a:rPr lang="en-US" altLang="zh-TW" sz="2000" dirty="0" err="1">
                <a:latin typeface="+mn-ea"/>
              </a:rPr>
              <a:t>Valimont</a:t>
            </a:r>
            <a:r>
              <a:rPr lang="en-US" altLang="zh-TW" sz="2000" dirty="0">
                <a:latin typeface="+mn-ea"/>
              </a:rPr>
              <a:t> et al., 2007;</a:t>
            </a:r>
            <a:r>
              <a:rPr lang="zh-TW" altLang="en-US" sz="2000" dirty="0">
                <a:latin typeface="+mn-ea"/>
              </a:rPr>
              <a:t> </a:t>
            </a:r>
            <a:r>
              <a:rPr lang="en-US" altLang="zh-TW" sz="2000" dirty="0">
                <a:latin typeface="+mn-ea"/>
              </a:rPr>
              <a:t>Kim and Gabbard, 2019) </a:t>
            </a:r>
            <a:r>
              <a:rPr lang="zh-TW" altLang="en-US" sz="2000" dirty="0">
                <a:latin typeface="+mn-ea"/>
              </a:rPr>
              <a:t>，結果表明</a:t>
            </a:r>
            <a:r>
              <a:rPr lang="en-US" altLang="zh-TW" sz="2000" dirty="0">
                <a:latin typeface="+mn-ea"/>
              </a:rPr>
              <a:t>AR</a:t>
            </a:r>
            <a:r>
              <a:rPr lang="zh-TW" altLang="en-US" sz="2000" dirty="0">
                <a:latin typeface="+mn-ea"/>
              </a:rPr>
              <a:t>也有可能會分散駕駛員的注意力，導致他們的視線離開道路或執行其他任務。</a:t>
            </a:r>
          </a:p>
        </p:txBody>
      </p:sp>
    </p:spTree>
    <p:extLst>
      <p:ext uri="{BB962C8B-B14F-4D97-AF65-F5344CB8AC3E}">
        <p14:creationId xmlns:p14="http://schemas.microsoft.com/office/powerpoint/2010/main" val="202289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1A1FFC4A-50D5-6557-B8ED-6F76D656C249}"/>
              </a:ext>
            </a:extLst>
          </p:cNvPr>
          <p:cNvSpPr txBox="1"/>
          <p:nvPr/>
        </p:nvSpPr>
        <p:spPr>
          <a:xfrm>
            <a:off x="112889" y="861935"/>
            <a:ext cx="11966222" cy="326961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latin typeface="+mn-ea"/>
              </a:rPr>
              <a:t>從過去的實驗可以證明，</a:t>
            </a:r>
            <a:r>
              <a:rPr lang="en-US" altLang="zh-TW" sz="2000" dirty="0">
                <a:latin typeface="+mn-ea"/>
              </a:rPr>
              <a:t>AR</a:t>
            </a:r>
            <a:r>
              <a:rPr lang="zh-TW" altLang="en-US" sz="2000" dirty="0">
                <a:latin typeface="+mn-ea"/>
              </a:rPr>
              <a:t>可以使駕駛員有更快的反應交通狀況 </a:t>
            </a:r>
            <a:r>
              <a:rPr lang="en-US" altLang="zh-TW" sz="2000" dirty="0">
                <a:latin typeface="+mn-ea"/>
              </a:rPr>
              <a:t>(Kim and Hwang ,2017)</a:t>
            </a:r>
            <a:r>
              <a:rPr lang="zh-TW" altLang="en-US" sz="2000" dirty="0">
                <a:latin typeface="+mn-ea"/>
              </a:rPr>
              <a:t>；</a:t>
            </a:r>
            <a:r>
              <a:rPr lang="en-US" altLang="zh-TW" sz="2000" dirty="0">
                <a:latin typeface="+mn-ea"/>
              </a:rPr>
              <a:t>AR</a:t>
            </a:r>
            <a:r>
              <a:rPr lang="zh-TW" altLang="en-US" sz="2000" dirty="0">
                <a:latin typeface="+mn-ea"/>
              </a:rPr>
              <a:t>能幫助駕駛員提高龜速交通中的駕駛舒適度  </a:t>
            </a:r>
            <a:r>
              <a:rPr lang="en-US" altLang="zh-TW" sz="2000" dirty="0">
                <a:latin typeface="+mn-ea"/>
              </a:rPr>
              <a:t>(Langlois and </a:t>
            </a:r>
            <a:r>
              <a:rPr lang="en-US" altLang="zh-TW" sz="2000" dirty="0" err="1">
                <a:latin typeface="+mn-ea"/>
              </a:rPr>
              <a:t>Soualmi</a:t>
            </a:r>
            <a:r>
              <a:rPr lang="en-US" altLang="zh-TW" sz="2000" dirty="0">
                <a:latin typeface="+mn-ea"/>
              </a:rPr>
              <a:t> ,2016)</a:t>
            </a:r>
            <a:r>
              <a:rPr lang="zh-TW" altLang="en-US" sz="2000" dirty="0">
                <a:latin typeface="+mn-ea"/>
              </a:rPr>
              <a:t>；將</a:t>
            </a:r>
            <a:r>
              <a:rPr lang="en-US" altLang="zh-TW" sz="2000" dirty="0">
                <a:latin typeface="+mn-ea"/>
              </a:rPr>
              <a:t>AR</a:t>
            </a:r>
            <a:r>
              <a:rPr lang="zh-TW" altLang="en-US" sz="2000" dirty="0">
                <a:latin typeface="+mn-ea"/>
              </a:rPr>
              <a:t>投射到擋風玻璃上，可以改善駕駛員的直覺感知並減少分心程度</a:t>
            </a:r>
            <a:r>
              <a:rPr lang="en-US" altLang="zh-TW" sz="2000" dirty="0">
                <a:latin typeface="+mn-ea"/>
              </a:rPr>
              <a:t>(Park et al., 2016)</a:t>
            </a:r>
            <a:r>
              <a:rPr lang="zh-TW" altLang="en-US" sz="2000" dirty="0">
                <a:latin typeface="+mn-ea"/>
              </a:rPr>
              <a:t>。</a:t>
            </a:r>
            <a:endParaRPr lang="en-US" altLang="zh-TW" sz="2000" dirty="0">
              <a:latin typeface="+mn-ea"/>
            </a:endParaRPr>
          </a:p>
          <a:p>
            <a:pPr marL="342900" indent="-342900" algn="just">
              <a:lnSpc>
                <a:spcPct val="150000"/>
              </a:lnSpc>
              <a:buFont typeface="Arial" panose="020B0604020202020204" pitchFamily="34" charset="0"/>
              <a:buChar char="•"/>
            </a:pPr>
            <a:r>
              <a:rPr lang="en-US" altLang="zh-TW" sz="2000" dirty="0">
                <a:latin typeface="+mn-ea"/>
              </a:rPr>
              <a:t>AR</a:t>
            </a:r>
            <a:r>
              <a:rPr lang="zh-TW" altLang="en-US" sz="2000" dirty="0">
                <a:latin typeface="+mn-ea"/>
              </a:rPr>
              <a:t>的技術可以提高在十字路口的安全性及操作性也都已經被證實，如</a:t>
            </a:r>
            <a:r>
              <a:rPr lang="en-US" altLang="zh-TW" sz="2000" dirty="0">
                <a:latin typeface="+mn-ea"/>
              </a:rPr>
              <a:t>.Moussa et al. (2012) </a:t>
            </a:r>
            <a:r>
              <a:rPr lang="zh-TW" altLang="en-US" sz="2000" dirty="0">
                <a:latin typeface="+mn-ea"/>
              </a:rPr>
              <a:t>評估使用</a:t>
            </a:r>
            <a:r>
              <a:rPr lang="en-US" altLang="zh-TW" sz="2000" dirty="0">
                <a:latin typeface="+mn-ea"/>
              </a:rPr>
              <a:t>HUD</a:t>
            </a:r>
            <a:r>
              <a:rPr lang="zh-TW" altLang="en-US" sz="2000" dirty="0">
                <a:latin typeface="+mn-ea"/>
              </a:rPr>
              <a:t>的</a:t>
            </a:r>
            <a:r>
              <a:rPr lang="en-US" altLang="zh-TW" sz="2000" dirty="0">
                <a:latin typeface="+mn-ea"/>
              </a:rPr>
              <a:t>AR</a:t>
            </a:r>
            <a:r>
              <a:rPr lang="zh-TW" altLang="en-US" sz="2000" dirty="0">
                <a:latin typeface="+mn-ea"/>
              </a:rPr>
              <a:t>技術的有效性，以及操作上的安全性，其結果表明</a:t>
            </a:r>
            <a:r>
              <a:rPr lang="en-US" altLang="zh-TW" sz="2000" dirty="0">
                <a:latin typeface="+mn-ea"/>
              </a:rPr>
              <a:t>AR</a:t>
            </a:r>
            <a:r>
              <a:rPr lang="zh-TW" altLang="en-US" sz="2000" dirty="0">
                <a:latin typeface="+mn-ea"/>
              </a:rPr>
              <a:t>是能夠安全的執行轉彎，平均轉彎時間為</a:t>
            </a:r>
            <a:r>
              <a:rPr lang="en-US" altLang="zh-TW" sz="2000" dirty="0">
                <a:latin typeface="+mn-ea"/>
              </a:rPr>
              <a:t>4.7</a:t>
            </a:r>
            <a:r>
              <a:rPr lang="zh-TW" altLang="en-US" sz="2000" dirty="0">
                <a:latin typeface="+mn-ea"/>
              </a:rPr>
              <a:t>秒；</a:t>
            </a:r>
            <a:r>
              <a:rPr lang="nl-NL" altLang="zh-TW" sz="2000" dirty="0">
                <a:latin typeface="+mn-ea"/>
              </a:rPr>
              <a:t>Rusch et al. (2014) </a:t>
            </a:r>
            <a:r>
              <a:rPr lang="zh-TW" altLang="en-US" sz="2000" dirty="0">
                <a:latin typeface="+mn-ea"/>
              </a:rPr>
              <a:t>檢測了對於左轉彎的操作，</a:t>
            </a:r>
            <a:r>
              <a:rPr lang="en-US" altLang="zh-TW" sz="2000" dirty="0">
                <a:latin typeface="+mn-ea"/>
              </a:rPr>
              <a:t>AR</a:t>
            </a:r>
            <a:r>
              <a:rPr lang="zh-TW" altLang="en-US" sz="2000" dirty="0">
                <a:latin typeface="+mn-ea"/>
              </a:rPr>
              <a:t>提示是否能改善或削弱與年齡相關的認知能力，其結果表明</a:t>
            </a:r>
            <a:r>
              <a:rPr lang="en-US" altLang="zh-TW" sz="2000" dirty="0">
                <a:latin typeface="+mn-ea"/>
              </a:rPr>
              <a:t>AR</a:t>
            </a:r>
            <a:r>
              <a:rPr lang="zh-TW" altLang="en-US" sz="2000" dirty="0">
                <a:latin typeface="+mn-ea"/>
              </a:rPr>
              <a:t>的提示並不會導致注意力分散，即便是對於視野較差的老年人來說也是如此。</a:t>
            </a:r>
          </a:p>
        </p:txBody>
      </p:sp>
    </p:spTree>
    <p:extLst>
      <p:ext uri="{BB962C8B-B14F-4D97-AF65-F5344CB8AC3E}">
        <p14:creationId xmlns:p14="http://schemas.microsoft.com/office/powerpoint/2010/main" val="212113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1A1FFC4A-50D5-6557-B8ED-6F76D656C249}"/>
              </a:ext>
            </a:extLst>
          </p:cNvPr>
          <p:cNvSpPr txBox="1"/>
          <p:nvPr/>
        </p:nvSpPr>
        <p:spPr>
          <a:xfrm>
            <a:off x="112889" y="861935"/>
            <a:ext cx="11966222" cy="49962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latin typeface="+mn-ea"/>
              </a:rPr>
              <a:t>測試在不同的</a:t>
            </a:r>
            <a:r>
              <a:rPr lang="en-US" altLang="zh-TW" sz="2000" dirty="0">
                <a:latin typeface="+mn-ea"/>
              </a:rPr>
              <a:t>AR</a:t>
            </a:r>
            <a:r>
              <a:rPr lang="zh-TW" altLang="en-US" sz="2000" dirty="0">
                <a:latin typeface="+mn-ea"/>
              </a:rPr>
              <a:t>配置，駕駛員在十字路口左轉彎的駕駛性能的有效性</a:t>
            </a:r>
          </a:p>
        </p:txBody>
      </p:sp>
      <p:sp>
        <p:nvSpPr>
          <p:cNvPr id="3" name="文字方塊 2">
            <a:extLst>
              <a:ext uri="{FF2B5EF4-FFF2-40B4-BE49-F238E27FC236}">
                <a16:creationId xmlns:a16="http://schemas.microsoft.com/office/drawing/2014/main" id="{7C82DA98-454F-0E22-18A1-4FAC414C3709}"/>
              </a:ext>
            </a:extLst>
          </p:cNvPr>
          <p:cNvSpPr txBox="1"/>
          <p:nvPr/>
        </p:nvSpPr>
        <p:spPr>
          <a:xfrm>
            <a:off x="2549892" y="174460"/>
            <a:ext cx="1210588" cy="400110"/>
          </a:xfrm>
          <a:prstGeom prst="rect">
            <a:avLst/>
          </a:prstGeom>
          <a:noFill/>
        </p:spPr>
        <p:txBody>
          <a:bodyPr wrap="none" rtlCol="0">
            <a:spAutoFit/>
          </a:bodyPr>
          <a:lstStyle/>
          <a:p>
            <a:r>
              <a:rPr lang="zh-TW" altLang="en-US" sz="2000" b="1" dirty="0">
                <a:solidFill>
                  <a:schemeClr val="bg1">
                    <a:lumMod val="95000"/>
                  </a:schemeClr>
                </a:solidFill>
              </a:rPr>
              <a:t>研究目的</a:t>
            </a:r>
          </a:p>
        </p:txBody>
      </p:sp>
      <p:sp>
        <p:nvSpPr>
          <p:cNvPr id="7" name="文字方塊 6">
            <a:extLst>
              <a:ext uri="{FF2B5EF4-FFF2-40B4-BE49-F238E27FC236}">
                <a16:creationId xmlns:a16="http://schemas.microsoft.com/office/drawing/2014/main" id="{3A3A9052-93B9-2745-4A54-7368A25AFB1B}"/>
              </a:ext>
            </a:extLst>
          </p:cNvPr>
          <p:cNvSpPr txBox="1"/>
          <p:nvPr/>
        </p:nvSpPr>
        <p:spPr>
          <a:xfrm>
            <a:off x="177071" y="1421919"/>
            <a:ext cx="1155340" cy="499624"/>
          </a:xfrm>
          <a:prstGeom prst="rect">
            <a:avLst/>
          </a:prstGeom>
          <a:noFill/>
        </p:spPr>
        <p:txBody>
          <a:bodyPr wrap="square">
            <a:spAutoFit/>
          </a:bodyPr>
          <a:lstStyle/>
          <a:p>
            <a:pPr>
              <a:lnSpc>
                <a:spcPct val="150000"/>
              </a:lnSpc>
            </a:pPr>
            <a:r>
              <a:rPr lang="en-US" altLang="zh-TW" sz="2000" dirty="0"/>
              <a:t>AR</a:t>
            </a:r>
            <a:r>
              <a:rPr lang="zh-TW" altLang="en-US" sz="2000" dirty="0"/>
              <a:t>設置 </a:t>
            </a:r>
            <a:r>
              <a:rPr lang="en-US" altLang="zh-TW" sz="2000" dirty="0"/>
              <a:t>:</a:t>
            </a:r>
            <a:endParaRPr lang="zh-TW" altLang="en-US" sz="2000" dirty="0"/>
          </a:p>
        </p:txBody>
      </p:sp>
      <p:grpSp>
        <p:nvGrpSpPr>
          <p:cNvPr id="8" name="群組 7">
            <a:extLst>
              <a:ext uri="{FF2B5EF4-FFF2-40B4-BE49-F238E27FC236}">
                <a16:creationId xmlns:a16="http://schemas.microsoft.com/office/drawing/2014/main" id="{C584817F-851B-E464-2368-F5822B8B29B8}"/>
              </a:ext>
            </a:extLst>
          </p:cNvPr>
          <p:cNvGrpSpPr/>
          <p:nvPr/>
        </p:nvGrpSpPr>
        <p:grpSpPr>
          <a:xfrm>
            <a:off x="109300" y="4126570"/>
            <a:ext cx="11973399" cy="2252060"/>
            <a:chOff x="1119051" y="2779123"/>
            <a:chExt cx="12657365" cy="2380706"/>
          </a:xfrm>
        </p:grpSpPr>
        <p:pic>
          <p:nvPicPr>
            <p:cNvPr id="9" name="圖片 8">
              <a:extLst>
                <a:ext uri="{FF2B5EF4-FFF2-40B4-BE49-F238E27FC236}">
                  <a16:creationId xmlns:a16="http://schemas.microsoft.com/office/drawing/2014/main" id="{C1425AD6-E3C7-7A26-008F-30FBDB68EE7E}"/>
                </a:ext>
              </a:extLst>
            </p:cNvPr>
            <p:cNvPicPr>
              <a:picLocks noChangeAspect="1"/>
            </p:cNvPicPr>
            <p:nvPr/>
          </p:nvPicPr>
          <p:blipFill rotWithShape="1">
            <a:blip r:embed="rId3"/>
            <a:srcRect b="50408"/>
            <a:stretch/>
          </p:blipFill>
          <p:spPr>
            <a:xfrm>
              <a:off x="1119051" y="2779123"/>
              <a:ext cx="6296025" cy="2380706"/>
            </a:xfrm>
            <a:prstGeom prst="rect">
              <a:avLst/>
            </a:prstGeom>
          </p:spPr>
        </p:pic>
        <p:pic>
          <p:nvPicPr>
            <p:cNvPr id="10" name="圖片 9">
              <a:extLst>
                <a:ext uri="{FF2B5EF4-FFF2-40B4-BE49-F238E27FC236}">
                  <a16:creationId xmlns:a16="http://schemas.microsoft.com/office/drawing/2014/main" id="{FBDAB1F7-E5F3-01F0-612B-C9EC6D244B68}"/>
                </a:ext>
              </a:extLst>
            </p:cNvPr>
            <p:cNvPicPr>
              <a:picLocks noChangeAspect="1"/>
            </p:cNvPicPr>
            <p:nvPr/>
          </p:nvPicPr>
          <p:blipFill rotWithShape="1">
            <a:blip r:embed="rId3"/>
            <a:srcRect t="50408"/>
            <a:stretch/>
          </p:blipFill>
          <p:spPr>
            <a:xfrm>
              <a:off x="7480391" y="2779123"/>
              <a:ext cx="6296025" cy="2380706"/>
            </a:xfrm>
            <a:prstGeom prst="rect">
              <a:avLst/>
            </a:prstGeom>
          </p:spPr>
        </p:pic>
      </p:grpSp>
      <p:sp>
        <p:nvSpPr>
          <p:cNvPr id="11" name="文字方塊 10">
            <a:extLst>
              <a:ext uri="{FF2B5EF4-FFF2-40B4-BE49-F238E27FC236}">
                <a16:creationId xmlns:a16="http://schemas.microsoft.com/office/drawing/2014/main" id="{89E29924-F9F0-0F7D-574A-7ECCFEFD8776}"/>
              </a:ext>
            </a:extLst>
          </p:cNvPr>
          <p:cNvSpPr txBox="1"/>
          <p:nvPr/>
        </p:nvSpPr>
        <p:spPr>
          <a:xfrm>
            <a:off x="401410" y="1921543"/>
            <a:ext cx="11327393" cy="1884618"/>
          </a:xfrm>
          <a:prstGeom prst="rect">
            <a:avLst/>
          </a:prstGeom>
          <a:noFill/>
        </p:spPr>
        <p:txBody>
          <a:bodyPr wrap="square">
            <a:spAutoFit/>
          </a:bodyPr>
          <a:lstStyle/>
          <a:p>
            <a:pPr>
              <a:lnSpc>
                <a:spcPct val="150000"/>
              </a:lnSpc>
            </a:pPr>
            <a:r>
              <a:rPr lang="en-US" altLang="zh-TW" sz="2000" dirty="0"/>
              <a:t>(a)</a:t>
            </a:r>
            <a:r>
              <a:rPr lang="zh-TW" altLang="en-US" sz="2000" dirty="0"/>
              <a:t> 無</a:t>
            </a:r>
            <a:r>
              <a:rPr lang="en-US" altLang="zh-TW" sz="2000" dirty="0"/>
              <a:t>AR</a:t>
            </a:r>
          </a:p>
          <a:p>
            <a:pPr>
              <a:lnSpc>
                <a:spcPct val="150000"/>
              </a:lnSpc>
            </a:pPr>
            <a:r>
              <a:rPr lang="en-US" altLang="zh-TW" sz="2000" dirty="0"/>
              <a:t>(b)</a:t>
            </a:r>
            <a:r>
              <a:rPr lang="zh-TW" altLang="en-US" sz="2000" dirty="0"/>
              <a:t> 紅綠燈</a:t>
            </a:r>
            <a:r>
              <a:rPr lang="en-US" altLang="zh-TW" sz="2000" dirty="0"/>
              <a:t>(TL)</a:t>
            </a:r>
            <a:r>
              <a:rPr lang="zh-TW" altLang="en-US" sz="2000" dirty="0"/>
              <a:t> </a:t>
            </a:r>
            <a:r>
              <a:rPr lang="en-US" altLang="zh-TW" sz="2000" dirty="0"/>
              <a:t>:</a:t>
            </a:r>
            <a:r>
              <a:rPr lang="zh-TW" altLang="en-US" sz="2000" dirty="0"/>
              <a:t> 綠燈表示有足夠的間距可轉彎；紅燈表示沒有足夠的間距可以轉彎</a:t>
            </a:r>
            <a:endParaRPr lang="en-US" altLang="zh-TW" sz="2000" dirty="0"/>
          </a:p>
          <a:p>
            <a:pPr>
              <a:lnSpc>
                <a:spcPct val="150000"/>
              </a:lnSpc>
            </a:pPr>
            <a:r>
              <a:rPr lang="en-US" altLang="zh-TW" sz="2000" dirty="0"/>
              <a:t>(c)</a:t>
            </a:r>
            <a:r>
              <a:rPr lang="zh-TW" altLang="en-US" sz="2000" dirty="0"/>
              <a:t> 紅綠燈</a:t>
            </a:r>
            <a:r>
              <a:rPr lang="en-US" altLang="zh-TW" sz="2000" dirty="0"/>
              <a:t>+</a:t>
            </a:r>
            <a:r>
              <a:rPr lang="zh-TW" altLang="en-US" sz="2000" dirty="0"/>
              <a:t>計時器</a:t>
            </a:r>
            <a:r>
              <a:rPr lang="en-US" altLang="zh-TW" sz="2000" dirty="0"/>
              <a:t>(TL+T)</a:t>
            </a:r>
            <a:r>
              <a:rPr lang="zh-TW" altLang="en-US" sz="2000" dirty="0"/>
              <a:t> </a:t>
            </a:r>
            <a:r>
              <a:rPr lang="en-US" altLang="zh-TW" sz="2000" dirty="0"/>
              <a:t>:</a:t>
            </a:r>
            <a:r>
              <a:rPr lang="zh-TW" altLang="en-US" sz="2000" dirty="0"/>
              <a:t> 計時器表示綠燈的剩餘時間</a:t>
            </a:r>
            <a:endParaRPr lang="en-US" altLang="zh-TW" sz="2000" dirty="0"/>
          </a:p>
          <a:p>
            <a:pPr>
              <a:lnSpc>
                <a:spcPct val="150000"/>
              </a:lnSpc>
            </a:pPr>
            <a:r>
              <a:rPr lang="en-US" altLang="zh-TW" sz="2000" dirty="0"/>
              <a:t>(d</a:t>
            </a:r>
            <a:r>
              <a:rPr lang="zh-TW" altLang="en-US" sz="2000" dirty="0"/>
              <a:t> </a:t>
            </a:r>
            <a:r>
              <a:rPr lang="en-US" altLang="zh-TW" sz="2000" dirty="0"/>
              <a:t>)</a:t>
            </a:r>
            <a:r>
              <a:rPr lang="zh-TW" altLang="en-US" sz="2000" dirty="0"/>
              <a:t>紅綠燈</a:t>
            </a:r>
            <a:r>
              <a:rPr lang="en-US" altLang="zh-TW" sz="2000" dirty="0"/>
              <a:t>+</a:t>
            </a:r>
            <a:r>
              <a:rPr lang="zh-TW" altLang="en-US" sz="2000" dirty="0"/>
              <a:t>音頻</a:t>
            </a:r>
            <a:r>
              <a:rPr lang="en-US" altLang="zh-TW" sz="2000" dirty="0"/>
              <a:t>(TL+A)</a:t>
            </a:r>
            <a:r>
              <a:rPr lang="zh-TW" altLang="en-US" sz="2000" dirty="0"/>
              <a:t> </a:t>
            </a:r>
            <a:r>
              <a:rPr lang="en-US" altLang="zh-TW" sz="2000" dirty="0"/>
              <a:t>:</a:t>
            </a:r>
            <a:r>
              <a:rPr lang="zh-TW" altLang="en-US" sz="2000" dirty="0"/>
              <a:t> 在紅燈期間會有音頻</a:t>
            </a:r>
            <a:r>
              <a:rPr lang="en-US" altLang="zh-TW" sz="2000" dirty="0"/>
              <a:t>(</a:t>
            </a:r>
            <a:r>
              <a:rPr lang="zh-TW" altLang="en-US" sz="2000" dirty="0"/>
              <a:t>蜂鳴聲</a:t>
            </a:r>
            <a:r>
              <a:rPr lang="en-US" altLang="zh-TW" sz="2000" dirty="0"/>
              <a:t>)</a:t>
            </a:r>
            <a:r>
              <a:rPr lang="zh-TW" altLang="en-US" sz="2000" dirty="0"/>
              <a:t>的警告，表示不安全左轉</a:t>
            </a:r>
          </a:p>
        </p:txBody>
      </p:sp>
    </p:spTree>
    <p:extLst>
      <p:ext uri="{BB962C8B-B14F-4D97-AF65-F5344CB8AC3E}">
        <p14:creationId xmlns:p14="http://schemas.microsoft.com/office/powerpoint/2010/main" val="400048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pic>
        <p:nvPicPr>
          <p:cNvPr id="3" name="圖片 2">
            <a:extLst>
              <a:ext uri="{FF2B5EF4-FFF2-40B4-BE49-F238E27FC236}">
                <a16:creationId xmlns:a16="http://schemas.microsoft.com/office/drawing/2014/main" id="{DE2D5EB7-2E8D-44BB-5E7B-C2FDB0E54FD6}"/>
              </a:ext>
            </a:extLst>
          </p:cNvPr>
          <p:cNvPicPr>
            <a:picLocks noChangeAspect="1"/>
          </p:cNvPicPr>
          <p:nvPr/>
        </p:nvPicPr>
        <p:blipFill>
          <a:blip r:embed="rId2"/>
          <a:stretch>
            <a:fillRect/>
          </a:stretch>
        </p:blipFill>
        <p:spPr>
          <a:xfrm>
            <a:off x="5212079" y="2938286"/>
            <a:ext cx="6390647" cy="3794097"/>
          </a:xfrm>
          <a:prstGeom prst="rect">
            <a:avLst/>
          </a:prstGeom>
        </p:spPr>
      </p:pic>
      <p:sp>
        <p:nvSpPr>
          <p:cNvPr id="8" name="文字方塊 7">
            <a:extLst>
              <a:ext uri="{FF2B5EF4-FFF2-40B4-BE49-F238E27FC236}">
                <a16:creationId xmlns:a16="http://schemas.microsoft.com/office/drawing/2014/main" id="{C1A605A9-16D6-820A-9535-035F72532B89}"/>
              </a:ext>
            </a:extLst>
          </p:cNvPr>
          <p:cNvSpPr txBox="1"/>
          <p:nvPr/>
        </p:nvSpPr>
        <p:spPr>
          <a:xfrm>
            <a:off x="209006" y="987476"/>
            <a:ext cx="11837858" cy="2346283"/>
          </a:xfrm>
          <a:prstGeom prst="rect">
            <a:avLst/>
          </a:prstGeom>
          <a:noFill/>
        </p:spPr>
        <p:txBody>
          <a:bodyPr wrap="square">
            <a:spAutoFit/>
          </a:bodyPr>
          <a:lstStyle/>
          <a:p>
            <a:pPr>
              <a:lnSpc>
                <a:spcPct val="150000"/>
              </a:lnSpc>
            </a:pPr>
            <a:r>
              <a:rPr lang="zh-TW" altLang="en-US" sz="2000" dirty="0"/>
              <a:t>實驗地點 </a:t>
            </a:r>
            <a:r>
              <a:rPr lang="en-US" altLang="zh-TW" sz="2000" dirty="0"/>
              <a:t>:</a:t>
            </a:r>
            <a:r>
              <a:rPr lang="zh-TW" altLang="en-US" sz="2000" dirty="0"/>
              <a:t> </a:t>
            </a:r>
            <a:r>
              <a:rPr lang="en-US" altLang="zh-TW" sz="2000" dirty="0"/>
              <a:t>Department of Engineering, at Roma TRE University (LASSTRE)</a:t>
            </a:r>
          </a:p>
          <a:p>
            <a:pPr>
              <a:lnSpc>
                <a:spcPct val="150000"/>
              </a:lnSpc>
            </a:pPr>
            <a:r>
              <a:rPr lang="zh-TW" altLang="en-US" sz="2000" dirty="0"/>
              <a:t>實驗模擬器 </a:t>
            </a:r>
            <a:r>
              <a:rPr lang="en-US" altLang="zh-TW" sz="2000" dirty="0"/>
              <a:t>:</a:t>
            </a:r>
            <a:r>
              <a:rPr lang="zh-TW" altLang="en-US" sz="2000" dirty="0"/>
              <a:t> </a:t>
            </a:r>
            <a:r>
              <a:rPr lang="en-US" altLang="zh-TW" sz="2000" dirty="0"/>
              <a:t>STI</a:t>
            </a:r>
            <a:r>
              <a:rPr lang="zh-TW" altLang="en-US" sz="2000" dirty="0"/>
              <a:t> 固定式駕駛模擬器 </a:t>
            </a:r>
            <a:r>
              <a:rPr lang="en-US" altLang="zh-TW" sz="2000" dirty="0"/>
              <a:t>(</a:t>
            </a:r>
            <a:r>
              <a:rPr lang="zh-TW" altLang="en-US" sz="2000" dirty="0"/>
              <a:t>車輛為</a:t>
            </a:r>
            <a:r>
              <a:rPr lang="en-US" altLang="zh-TW" sz="2000" dirty="0"/>
              <a:t>Toyota Auris)</a:t>
            </a:r>
          </a:p>
          <a:p>
            <a:pPr>
              <a:lnSpc>
                <a:spcPct val="150000"/>
              </a:lnSpc>
            </a:pPr>
            <a:r>
              <a:rPr lang="zh-TW" altLang="en-US" sz="2000" dirty="0"/>
              <a:t>模擬設備 </a:t>
            </a:r>
            <a:r>
              <a:rPr lang="en-US" altLang="zh-TW" sz="2000" dirty="0"/>
              <a:t>:</a:t>
            </a:r>
            <a:r>
              <a:rPr lang="zh-TW" altLang="en-US" sz="2000" dirty="0"/>
              <a:t> 方向盤、煞車踏板、加速踏板</a:t>
            </a:r>
            <a:endParaRPr lang="en-US" altLang="zh-TW" sz="2000" dirty="0"/>
          </a:p>
          <a:p>
            <a:pPr>
              <a:lnSpc>
                <a:spcPct val="150000"/>
              </a:lnSpc>
            </a:pPr>
            <a:r>
              <a:rPr lang="zh-TW" altLang="en-US" sz="2000" dirty="0"/>
              <a:t>螢幕 </a:t>
            </a:r>
            <a:r>
              <a:rPr lang="en-US" altLang="zh-TW" sz="2000" dirty="0"/>
              <a:t>:</a:t>
            </a:r>
            <a:r>
              <a:rPr lang="zh-TW" altLang="en-US" sz="2000" dirty="0"/>
              <a:t> 三台投影機投射，呈現在</a:t>
            </a:r>
            <a:r>
              <a:rPr lang="en-US" altLang="zh-TW" sz="2000" dirty="0"/>
              <a:t>180°</a:t>
            </a:r>
            <a:r>
              <a:rPr lang="zh-TW" altLang="en-US" sz="2000" dirty="0"/>
              <a:t>的曲面螢幕。影像分辨率</a:t>
            </a:r>
            <a:r>
              <a:rPr lang="en-US" altLang="zh-TW" sz="2000" dirty="0"/>
              <a:t>1920╳1200</a:t>
            </a:r>
            <a:r>
              <a:rPr lang="zh-TW" altLang="en-US" sz="2000" dirty="0"/>
              <a:t>像素，刷新率</a:t>
            </a:r>
            <a:r>
              <a:rPr lang="en-US" altLang="zh-TW" sz="2000" dirty="0"/>
              <a:t>60Hz</a:t>
            </a:r>
          </a:p>
          <a:p>
            <a:pPr>
              <a:lnSpc>
                <a:spcPct val="150000"/>
              </a:lnSpc>
            </a:pPr>
            <a:r>
              <a:rPr lang="zh-TW" altLang="en-US" sz="2000" dirty="0"/>
              <a:t>聲音模擬 </a:t>
            </a:r>
            <a:r>
              <a:rPr lang="en-US" altLang="zh-TW" sz="2000" dirty="0"/>
              <a:t>:</a:t>
            </a:r>
            <a:r>
              <a:rPr lang="zh-TW" altLang="en-US" sz="2000" dirty="0"/>
              <a:t> 引擎聲、道路環境</a:t>
            </a:r>
          </a:p>
        </p:txBody>
      </p:sp>
      <p:sp>
        <p:nvSpPr>
          <p:cNvPr id="9" name="文字方塊 8">
            <a:extLst>
              <a:ext uri="{FF2B5EF4-FFF2-40B4-BE49-F238E27FC236}">
                <a16:creationId xmlns:a16="http://schemas.microsoft.com/office/drawing/2014/main" id="{24D29ED0-2422-33A0-2478-7DFB4418779F}"/>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實驗設備</a:t>
            </a:r>
          </a:p>
        </p:txBody>
      </p:sp>
    </p:spTree>
    <p:extLst>
      <p:ext uri="{BB962C8B-B14F-4D97-AF65-F5344CB8AC3E}">
        <p14:creationId xmlns:p14="http://schemas.microsoft.com/office/powerpoint/2010/main" val="57167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2" y="0"/>
            <a:ext cx="12192003" cy="749030"/>
            <a:chOff x="-2" y="0"/>
            <a:chExt cx="12192003"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7"/>
              <a:ext cx="749030" cy="12192003"/>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BCB9F620-F4A8-7EE3-9B24-61633D160BD4}"/>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場景設計</a:t>
            </a:r>
          </a:p>
        </p:txBody>
      </p:sp>
      <p:sp>
        <p:nvSpPr>
          <p:cNvPr id="3" name="文字方塊 2">
            <a:extLst>
              <a:ext uri="{FF2B5EF4-FFF2-40B4-BE49-F238E27FC236}">
                <a16:creationId xmlns:a16="http://schemas.microsoft.com/office/drawing/2014/main" id="{E242C217-F17F-6358-6DEF-B826564B9B21}"/>
              </a:ext>
            </a:extLst>
          </p:cNvPr>
          <p:cNvSpPr txBox="1"/>
          <p:nvPr/>
        </p:nvSpPr>
        <p:spPr>
          <a:xfrm>
            <a:off x="209006" y="987476"/>
            <a:ext cx="836022" cy="499624"/>
          </a:xfrm>
          <a:prstGeom prst="rect">
            <a:avLst/>
          </a:prstGeom>
          <a:noFill/>
        </p:spPr>
        <p:txBody>
          <a:bodyPr wrap="square">
            <a:spAutoFit/>
          </a:bodyPr>
          <a:lstStyle/>
          <a:p>
            <a:pPr>
              <a:lnSpc>
                <a:spcPct val="150000"/>
              </a:lnSpc>
            </a:pPr>
            <a:r>
              <a:rPr lang="zh-TW" altLang="en-US" sz="2000" dirty="0"/>
              <a:t>場景 </a:t>
            </a:r>
            <a:r>
              <a:rPr lang="en-US" altLang="zh-TW" sz="2000" dirty="0"/>
              <a:t>:</a:t>
            </a:r>
            <a:endParaRPr lang="zh-TW" altLang="en-US" sz="2000" dirty="0"/>
          </a:p>
        </p:txBody>
      </p:sp>
      <p:sp>
        <p:nvSpPr>
          <p:cNvPr id="8" name="文字方塊 7">
            <a:extLst>
              <a:ext uri="{FF2B5EF4-FFF2-40B4-BE49-F238E27FC236}">
                <a16:creationId xmlns:a16="http://schemas.microsoft.com/office/drawing/2014/main" id="{173BE235-BF39-40E2-43B6-7F4FA55C1FFC}"/>
              </a:ext>
            </a:extLst>
          </p:cNvPr>
          <p:cNvSpPr txBox="1"/>
          <p:nvPr/>
        </p:nvSpPr>
        <p:spPr>
          <a:xfrm>
            <a:off x="1045028" y="1023770"/>
            <a:ext cx="10672355" cy="874407"/>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1800" dirty="0"/>
              <a:t>一條</a:t>
            </a:r>
            <a:r>
              <a:rPr lang="en-US" altLang="zh-TW" sz="1800" dirty="0"/>
              <a:t>5</a:t>
            </a:r>
            <a:r>
              <a:rPr lang="zh-TW" altLang="en-US" sz="1800" dirty="0"/>
              <a:t>公里長雙向車道的鄉村道路 </a:t>
            </a:r>
            <a:endParaRPr lang="en-US" altLang="zh-TW" dirty="0"/>
          </a:p>
          <a:p>
            <a:pPr marL="342900" indent="-342900">
              <a:lnSpc>
                <a:spcPct val="150000"/>
              </a:lnSpc>
              <a:buFont typeface="Wingdings" panose="05000000000000000000" pitchFamily="2" charset="2"/>
              <a:buChar char="Ø"/>
            </a:pPr>
            <a:r>
              <a:rPr lang="zh-TW" altLang="en-US" sz="1800" dirty="0"/>
              <a:t>車道寬</a:t>
            </a:r>
            <a:r>
              <a:rPr lang="en-US" altLang="zh-TW" sz="1800" dirty="0"/>
              <a:t>3.5</a:t>
            </a:r>
            <a:r>
              <a:rPr lang="zh-TW" altLang="en-US" sz="1800" dirty="0"/>
              <a:t>公尺、路肩寬</a:t>
            </a:r>
            <a:r>
              <a:rPr lang="en-US" altLang="zh-TW" sz="1800" dirty="0"/>
              <a:t>1.25</a:t>
            </a:r>
            <a:r>
              <a:rPr lang="zh-TW" altLang="en-US" sz="1800" dirty="0"/>
              <a:t>公尺</a:t>
            </a:r>
            <a:r>
              <a:rPr lang="zh-TW" altLang="en-US" dirty="0"/>
              <a:t> </a:t>
            </a:r>
            <a:r>
              <a:rPr lang="en-US" altLang="zh-TW" sz="1800" dirty="0"/>
              <a:t>(Italian Ministry of Road Infrastructure and Transport, 2002)</a:t>
            </a:r>
            <a:endParaRPr lang="zh-TW" altLang="en-US" dirty="0"/>
          </a:p>
        </p:txBody>
      </p:sp>
      <p:sp>
        <p:nvSpPr>
          <p:cNvPr id="13" name="文字方塊 12">
            <a:extLst>
              <a:ext uri="{FF2B5EF4-FFF2-40B4-BE49-F238E27FC236}">
                <a16:creationId xmlns:a16="http://schemas.microsoft.com/office/drawing/2014/main" id="{00A022B0-0CF1-9725-3256-4AD866753FB4}"/>
              </a:ext>
            </a:extLst>
          </p:cNvPr>
          <p:cNvSpPr txBox="1"/>
          <p:nvPr/>
        </p:nvSpPr>
        <p:spPr>
          <a:xfrm>
            <a:off x="209006" y="2172917"/>
            <a:ext cx="11805923" cy="1884618"/>
          </a:xfrm>
          <a:prstGeom prst="rect">
            <a:avLst/>
          </a:prstGeom>
          <a:noFill/>
        </p:spPr>
        <p:txBody>
          <a:bodyPr wrap="square">
            <a:spAutoFit/>
          </a:bodyPr>
          <a:lstStyle/>
          <a:p>
            <a:pPr algn="just">
              <a:lnSpc>
                <a:spcPct val="150000"/>
              </a:lnSpc>
            </a:pPr>
            <a:r>
              <a:rPr lang="zh-TW" altLang="en-US" sz="2000" b="1" dirty="0"/>
              <a:t>根據</a:t>
            </a:r>
            <a:r>
              <a:rPr lang="da-DK" altLang="zh-TW" sz="2000" b="1" dirty="0"/>
              <a:t>Moussa et al. (2012) </a:t>
            </a:r>
            <a:r>
              <a:rPr lang="zh-TW" altLang="en-US" sz="2000" b="1" dirty="0"/>
              <a:t>和</a:t>
            </a:r>
            <a:r>
              <a:rPr lang="da-DK" altLang="zh-TW" sz="2000" b="1" dirty="0"/>
              <a:t> Rusch et al. (2014)</a:t>
            </a:r>
            <a:r>
              <a:rPr lang="zh-TW" altLang="en-US" sz="2000" b="1" dirty="0"/>
              <a:t> 的研究指出，完成左轉的預估時間為</a:t>
            </a:r>
            <a:r>
              <a:rPr lang="en-US" altLang="zh-TW" sz="2000" b="1" dirty="0"/>
              <a:t>4</a:t>
            </a:r>
            <a:r>
              <a:rPr lang="zh-TW" altLang="en-US" sz="2000" b="1" dirty="0"/>
              <a:t>秒</a:t>
            </a:r>
            <a:endParaRPr lang="en-US" altLang="zh-TW" sz="2000" b="1" dirty="0"/>
          </a:p>
          <a:p>
            <a:pPr marL="342900" indent="-342900" algn="just">
              <a:lnSpc>
                <a:spcPct val="150000"/>
              </a:lnSpc>
              <a:buFont typeface="Wingdings" panose="05000000000000000000" pitchFamily="2" charset="2"/>
              <a:buChar char="Ø"/>
            </a:pPr>
            <a:r>
              <a:rPr lang="zh-TW" altLang="en-US" sz="2000" dirty="0"/>
              <a:t>對向車道的車輛以</a:t>
            </a:r>
            <a:r>
              <a:rPr lang="en-US" altLang="zh-TW" sz="2000" dirty="0"/>
              <a:t>17m/s</a:t>
            </a:r>
            <a:r>
              <a:rPr lang="zh-TW" altLang="en-US" sz="2000" dirty="0"/>
              <a:t>的恆定速度行駛和不同的車距，以讓駕駛員有足夠</a:t>
            </a:r>
            <a:r>
              <a:rPr lang="en-US" altLang="zh-TW" sz="2000" dirty="0"/>
              <a:t>(</a:t>
            </a:r>
            <a:r>
              <a:rPr lang="zh-TW" altLang="en-US" sz="2000" dirty="0"/>
              <a:t>大於</a:t>
            </a:r>
            <a:r>
              <a:rPr lang="en-US" altLang="zh-TW" sz="2000" dirty="0"/>
              <a:t>4</a:t>
            </a:r>
            <a:r>
              <a:rPr lang="zh-TW" altLang="en-US" sz="2000" dirty="0"/>
              <a:t>秒</a:t>
            </a:r>
            <a:r>
              <a:rPr lang="en-US" altLang="zh-TW" sz="2000" dirty="0"/>
              <a:t>)</a:t>
            </a:r>
            <a:r>
              <a:rPr lang="zh-TW" altLang="en-US" sz="2000" dirty="0"/>
              <a:t>或不足</a:t>
            </a:r>
            <a:r>
              <a:rPr lang="en-US" altLang="zh-TW" sz="2000" dirty="0"/>
              <a:t>(</a:t>
            </a:r>
            <a:r>
              <a:rPr lang="zh-TW" altLang="en-US" sz="2000" dirty="0"/>
              <a:t>小於</a:t>
            </a:r>
            <a:r>
              <a:rPr lang="en-US" altLang="zh-TW" sz="2000" dirty="0"/>
              <a:t>4</a:t>
            </a:r>
            <a:r>
              <a:rPr lang="zh-TW" altLang="en-US" sz="2000" dirty="0"/>
              <a:t>秒</a:t>
            </a:r>
            <a:r>
              <a:rPr lang="en-US" altLang="zh-TW" sz="2000" dirty="0"/>
              <a:t>)</a:t>
            </a:r>
            <a:r>
              <a:rPr lang="zh-TW" altLang="en-US" sz="2000" dirty="0"/>
              <a:t>的間距執行左轉彎</a:t>
            </a:r>
            <a:endParaRPr lang="en-US" altLang="zh-TW" sz="2000" dirty="0"/>
          </a:p>
          <a:p>
            <a:pPr marL="342900" indent="-342900" algn="just">
              <a:lnSpc>
                <a:spcPct val="150000"/>
              </a:lnSpc>
              <a:buFont typeface="Wingdings" panose="05000000000000000000" pitchFamily="2" charset="2"/>
              <a:buChar char="Ø"/>
            </a:pPr>
            <a:r>
              <a:rPr lang="zh-TW" altLang="en-US" sz="2000" dirty="0"/>
              <a:t>分別在第</a:t>
            </a:r>
            <a:r>
              <a:rPr lang="en-US" altLang="zh-TW" sz="2000" dirty="0"/>
              <a:t>5</a:t>
            </a:r>
            <a:r>
              <a:rPr lang="zh-TW" altLang="en-US" sz="2000" dirty="0"/>
              <a:t>、第</a:t>
            </a:r>
            <a:r>
              <a:rPr lang="en-US" altLang="zh-TW" sz="2000" dirty="0"/>
              <a:t>9</a:t>
            </a:r>
            <a:r>
              <a:rPr lang="zh-TW" altLang="en-US" sz="2000" dirty="0"/>
              <a:t>、第</a:t>
            </a:r>
            <a:r>
              <a:rPr lang="en-US" altLang="zh-TW" sz="2000" dirty="0"/>
              <a:t>12</a:t>
            </a:r>
            <a:r>
              <a:rPr lang="zh-TW" altLang="en-US" sz="2000" dirty="0"/>
              <a:t>的間隙為</a:t>
            </a:r>
            <a:r>
              <a:rPr lang="en-US" altLang="zh-TW" sz="2000" dirty="0"/>
              <a:t>5</a:t>
            </a:r>
            <a:r>
              <a:rPr lang="zh-TW" altLang="en-US" sz="2000" dirty="0"/>
              <a:t>秒，其餘的皆為</a:t>
            </a:r>
            <a:r>
              <a:rPr lang="en-US" altLang="zh-TW" sz="2000" dirty="0"/>
              <a:t>3</a:t>
            </a:r>
            <a:r>
              <a:rPr lang="zh-TW" altLang="en-US" sz="2000" dirty="0"/>
              <a:t>秒。讓駕駛員自行判斷轉彎時機</a:t>
            </a:r>
          </a:p>
        </p:txBody>
      </p:sp>
      <p:grpSp>
        <p:nvGrpSpPr>
          <p:cNvPr id="14" name="群組 13">
            <a:extLst>
              <a:ext uri="{FF2B5EF4-FFF2-40B4-BE49-F238E27FC236}">
                <a16:creationId xmlns:a16="http://schemas.microsoft.com/office/drawing/2014/main" id="{574E2D7E-9993-7ACF-3FE2-B2B268A5945A}"/>
              </a:ext>
            </a:extLst>
          </p:cNvPr>
          <p:cNvGrpSpPr/>
          <p:nvPr/>
        </p:nvGrpSpPr>
        <p:grpSpPr>
          <a:xfrm>
            <a:off x="247467" y="4295981"/>
            <a:ext cx="11697067" cy="811060"/>
            <a:chOff x="247466" y="2648875"/>
            <a:chExt cx="11697067" cy="811060"/>
          </a:xfrm>
        </p:grpSpPr>
        <p:pic>
          <p:nvPicPr>
            <p:cNvPr id="15" name="Picture 2" descr="圖 2">
              <a:extLst>
                <a:ext uri="{FF2B5EF4-FFF2-40B4-BE49-F238E27FC236}">
                  <a16:creationId xmlns:a16="http://schemas.microsoft.com/office/drawing/2014/main" id="{145B75F9-B63D-6BFB-DB2D-B5EE907DA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62" b="-11517"/>
            <a:stretch/>
          </p:blipFill>
          <p:spPr bwMode="auto">
            <a:xfrm>
              <a:off x="247466" y="2796615"/>
              <a:ext cx="11697067" cy="63238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052A82BC-3291-B514-DA3E-C60BC962DFA1}"/>
                </a:ext>
              </a:extLst>
            </p:cNvPr>
            <p:cNvSpPr/>
            <p:nvPr/>
          </p:nvSpPr>
          <p:spPr>
            <a:xfrm>
              <a:off x="3749040" y="2648876"/>
              <a:ext cx="1698171" cy="809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C6D2B0D3-952A-C8AE-9F39-50B036DD4B49}"/>
                </a:ext>
              </a:extLst>
            </p:cNvPr>
            <p:cNvSpPr/>
            <p:nvPr/>
          </p:nvSpPr>
          <p:spPr>
            <a:xfrm>
              <a:off x="7454537" y="2648875"/>
              <a:ext cx="1698171" cy="809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E147BCC-F98A-F22E-1C30-A3A4B4BC2EFE}"/>
                </a:ext>
              </a:extLst>
            </p:cNvPr>
            <p:cNvSpPr/>
            <p:nvPr/>
          </p:nvSpPr>
          <p:spPr>
            <a:xfrm>
              <a:off x="10246362" y="2650038"/>
              <a:ext cx="1698171" cy="809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35889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40A08E2A-89B0-B852-94F0-39B0100587B0}"/>
              </a:ext>
            </a:extLst>
          </p:cNvPr>
          <p:cNvSpPr txBox="1"/>
          <p:nvPr/>
        </p:nvSpPr>
        <p:spPr>
          <a:xfrm>
            <a:off x="1748380" y="174460"/>
            <a:ext cx="1210588" cy="400110"/>
          </a:xfrm>
          <a:prstGeom prst="rect">
            <a:avLst/>
          </a:prstGeom>
          <a:noFill/>
        </p:spPr>
        <p:txBody>
          <a:bodyPr wrap="none" rtlCol="0">
            <a:spAutoFit/>
          </a:bodyPr>
          <a:lstStyle/>
          <a:p>
            <a:r>
              <a:rPr lang="zh-TW" altLang="en-US" sz="2000" b="1" dirty="0">
                <a:solidFill>
                  <a:schemeClr val="bg1">
                    <a:lumMod val="95000"/>
                  </a:schemeClr>
                </a:solidFill>
              </a:rPr>
              <a:t>實驗設計</a:t>
            </a:r>
          </a:p>
        </p:txBody>
      </p:sp>
      <p:sp>
        <p:nvSpPr>
          <p:cNvPr id="8" name="文字方塊 7">
            <a:extLst>
              <a:ext uri="{FF2B5EF4-FFF2-40B4-BE49-F238E27FC236}">
                <a16:creationId xmlns:a16="http://schemas.microsoft.com/office/drawing/2014/main" id="{AADB87AC-75F4-FFDE-07FD-66FE02FA8B87}"/>
              </a:ext>
            </a:extLst>
          </p:cNvPr>
          <p:cNvSpPr txBox="1"/>
          <p:nvPr/>
        </p:nvSpPr>
        <p:spPr>
          <a:xfrm>
            <a:off x="354142" y="1052999"/>
            <a:ext cx="11837858" cy="961289"/>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TW" altLang="en-US" sz="2000" dirty="0"/>
              <a:t>自變項 </a:t>
            </a:r>
            <a:r>
              <a:rPr lang="en-US" altLang="zh-TW" sz="2000" dirty="0"/>
              <a:t>:</a:t>
            </a:r>
            <a:r>
              <a:rPr lang="zh-TW" altLang="en-US" sz="2000" dirty="0"/>
              <a:t> 四種</a:t>
            </a:r>
            <a:r>
              <a:rPr lang="en-US" altLang="zh-TW" sz="2000" dirty="0"/>
              <a:t>AR</a:t>
            </a:r>
            <a:r>
              <a:rPr lang="zh-TW" altLang="en-US" sz="2000" dirty="0"/>
              <a:t>配置 </a:t>
            </a:r>
            <a:r>
              <a:rPr lang="en-US" altLang="zh-TW" sz="2000" dirty="0"/>
              <a:t>(</a:t>
            </a:r>
            <a:r>
              <a:rPr lang="zh-TW" altLang="en-US" sz="2000" dirty="0"/>
              <a:t>無介面、</a:t>
            </a:r>
            <a:r>
              <a:rPr lang="en-US" altLang="zh-TW" sz="2000" dirty="0"/>
              <a:t>TL</a:t>
            </a:r>
            <a:r>
              <a:rPr lang="zh-TW" altLang="en-US" sz="2000" dirty="0"/>
              <a:t>、</a:t>
            </a:r>
            <a:r>
              <a:rPr lang="en-US" altLang="zh-TW" sz="2000" dirty="0"/>
              <a:t>TL+T</a:t>
            </a:r>
            <a:r>
              <a:rPr lang="zh-TW" altLang="en-US" sz="2000" dirty="0"/>
              <a:t>、</a:t>
            </a:r>
            <a:r>
              <a:rPr lang="en-US" altLang="zh-TW" sz="2000" dirty="0"/>
              <a:t>TL+A)</a:t>
            </a:r>
          </a:p>
          <a:p>
            <a:pPr marL="342900" indent="-342900">
              <a:lnSpc>
                <a:spcPct val="150000"/>
              </a:lnSpc>
              <a:buFont typeface="Wingdings" panose="05000000000000000000" pitchFamily="2" charset="2"/>
              <a:buChar char="l"/>
            </a:pPr>
            <a:r>
              <a:rPr lang="zh-TW" altLang="en-US" sz="2000" dirty="0"/>
              <a:t>依變項 </a:t>
            </a:r>
            <a:r>
              <a:rPr lang="en-US" altLang="zh-TW" sz="2000" dirty="0"/>
              <a:t>:</a:t>
            </a:r>
            <a:r>
              <a:rPr lang="zh-TW" altLang="en-US" sz="2000" dirty="0"/>
              <a:t> </a:t>
            </a:r>
          </a:p>
        </p:txBody>
      </p:sp>
      <p:sp>
        <p:nvSpPr>
          <p:cNvPr id="9" name="文字方塊 8">
            <a:extLst>
              <a:ext uri="{FF2B5EF4-FFF2-40B4-BE49-F238E27FC236}">
                <a16:creationId xmlns:a16="http://schemas.microsoft.com/office/drawing/2014/main" id="{D9728C73-3E09-495A-F0E4-EF8512D6E105}"/>
              </a:ext>
            </a:extLst>
          </p:cNvPr>
          <p:cNvSpPr txBox="1"/>
          <p:nvPr/>
        </p:nvSpPr>
        <p:spPr>
          <a:xfrm>
            <a:off x="701492" y="2014288"/>
            <a:ext cx="1652182" cy="49962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TW" altLang="en-US" sz="2000" dirty="0"/>
              <a:t>安全變量 </a:t>
            </a:r>
            <a:r>
              <a:rPr lang="en-US" altLang="zh-TW" sz="2000" dirty="0"/>
              <a:t>:</a:t>
            </a:r>
            <a:endParaRPr lang="zh-TW" altLang="en-US" sz="2000" dirty="0"/>
          </a:p>
        </p:txBody>
      </p:sp>
      <p:sp>
        <p:nvSpPr>
          <p:cNvPr id="10" name="文字方塊 9">
            <a:extLst>
              <a:ext uri="{FF2B5EF4-FFF2-40B4-BE49-F238E27FC236}">
                <a16:creationId xmlns:a16="http://schemas.microsoft.com/office/drawing/2014/main" id="{20DA4486-F818-AA68-4A9D-0E4EAB4236EE}"/>
              </a:ext>
            </a:extLst>
          </p:cNvPr>
          <p:cNvSpPr txBox="1"/>
          <p:nvPr/>
        </p:nvSpPr>
        <p:spPr>
          <a:xfrm>
            <a:off x="963743" y="2473196"/>
            <a:ext cx="10737927" cy="1884618"/>
          </a:xfrm>
          <a:prstGeom prst="rect">
            <a:avLst/>
          </a:prstGeom>
          <a:noFill/>
        </p:spPr>
        <p:txBody>
          <a:bodyPr wrap="square">
            <a:spAutoFit/>
          </a:bodyPr>
          <a:lstStyle/>
          <a:p>
            <a:pPr marL="342900" indent="-342900" algn="just">
              <a:lnSpc>
                <a:spcPct val="150000"/>
              </a:lnSpc>
              <a:buFont typeface="+mj-lt"/>
              <a:buAutoNum type="arabicParenR"/>
            </a:pPr>
            <a:r>
              <a:rPr lang="zh-TW" altLang="en-US" sz="2000" dirty="0"/>
              <a:t>四種</a:t>
            </a:r>
            <a:r>
              <a:rPr lang="en-US" altLang="zh-TW" sz="2000" dirty="0"/>
              <a:t>AR</a:t>
            </a:r>
            <a:r>
              <a:rPr lang="zh-TW" altLang="en-US" sz="2000" dirty="0"/>
              <a:t>配置下，</a:t>
            </a:r>
            <a:r>
              <a:rPr lang="zh-TW" altLang="en-US" sz="2000" b="1" dirty="0"/>
              <a:t>駕駛員在適當或不適當的間隙進行左轉的百分比 </a:t>
            </a:r>
            <a:r>
              <a:rPr lang="en-US" altLang="zh-TW" sz="2000" dirty="0"/>
              <a:t>(</a:t>
            </a:r>
            <a:r>
              <a:rPr lang="zh-TW" altLang="en-US" sz="2000" dirty="0"/>
              <a:t>駕駛員選擇的間隙分布</a:t>
            </a:r>
            <a:r>
              <a:rPr lang="en-US" altLang="zh-TW" sz="2000" dirty="0"/>
              <a:t>)</a:t>
            </a:r>
          </a:p>
          <a:p>
            <a:pPr marL="342900" indent="-342900" algn="just">
              <a:lnSpc>
                <a:spcPct val="150000"/>
              </a:lnSpc>
              <a:buFont typeface="+mj-lt"/>
              <a:buAutoNum type="arabicParenR"/>
            </a:pPr>
            <a:r>
              <a:rPr lang="zh-TW" altLang="en-US" sz="2000" dirty="0"/>
              <a:t>駕駛員在路口處停止線的</a:t>
            </a:r>
            <a:r>
              <a:rPr lang="zh-TW" altLang="en-US" sz="2000" b="1" dirty="0"/>
              <a:t>等待位置</a:t>
            </a:r>
            <a:r>
              <a:rPr lang="en-US" altLang="zh-TW" sz="2000" b="1" dirty="0"/>
              <a:t>(WIP)</a:t>
            </a:r>
            <a:r>
              <a:rPr lang="zh-TW" altLang="en-US" sz="2000" dirty="0"/>
              <a:t>，以及</a:t>
            </a:r>
            <a:r>
              <a:rPr lang="zh-TW" altLang="en-US" sz="2000" b="1" dirty="0"/>
              <a:t>停在停止線前後的比例</a:t>
            </a:r>
            <a:endParaRPr lang="en-US" altLang="zh-TW" sz="2000" b="1" dirty="0"/>
          </a:p>
          <a:p>
            <a:pPr marL="342900" indent="-342900" algn="just">
              <a:lnSpc>
                <a:spcPct val="150000"/>
              </a:lnSpc>
              <a:buFont typeface="+mj-lt"/>
              <a:buAutoNum type="arabicParenR"/>
            </a:pPr>
            <a:r>
              <a:rPr lang="zh-TW" altLang="en-US" sz="2000" b="1" dirty="0"/>
              <a:t>後侵占時間 </a:t>
            </a:r>
            <a:r>
              <a:rPr lang="en-US" altLang="zh-TW" sz="2000" b="1" dirty="0"/>
              <a:t>(Post-Encroachment Time ,PET)</a:t>
            </a:r>
            <a:r>
              <a:rPr lang="zh-TW" altLang="en-US" sz="2000" b="1" dirty="0"/>
              <a:t> </a:t>
            </a:r>
            <a:r>
              <a:rPr lang="en-US" altLang="zh-TW" sz="2000" dirty="0"/>
              <a:t>:</a:t>
            </a:r>
            <a:r>
              <a:rPr lang="zh-TW" altLang="en-US" sz="2000" dirty="0"/>
              <a:t> 用於估計碰撞的可能性，時間越長，碰撞的可能性就愈小 </a:t>
            </a:r>
            <a:r>
              <a:rPr lang="en-US" altLang="zh-TW" sz="2000" dirty="0"/>
              <a:t>(0</a:t>
            </a:r>
            <a:r>
              <a:rPr lang="zh-TW" altLang="en-US" sz="2000" dirty="0"/>
              <a:t>表示意外事故的發生，數值愈接近</a:t>
            </a:r>
            <a:r>
              <a:rPr lang="en-US" altLang="zh-TW" sz="2000" dirty="0"/>
              <a:t>0</a:t>
            </a:r>
            <a:r>
              <a:rPr lang="zh-TW" altLang="en-US" sz="2000" dirty="0"/>
              <a:t>，則碰撞風險程度就愈高</a:t>
            </a:r>
            <a:r>
              <a:rPr lang="en-US" altLang="zh-TW" sz="2000" dirty="0"/>
              <a:t>)</a:t>
            </a:r>
            <a:endParaRPr lang="zh-TW" altLang="en-US" sz="2000" dirty="0"/>
          </a:p>
        </p:txBody>
      </p:sp>
      <p:sp>
        <p:nvSpPr>
          <p:cNvPr id="11" name="文字方塊 10">
            <a:extLst>
              <a:ext uri="{FF2B5EF4-FFF2-40B4-BE49-F238E27FC236}">
                <a16:creationId xmlns:a16="http://schemas.microsoft.com/office/drawing/2014/main" id="{AF163647-8550-5251-DF36-A49F4578ECC1}"/>
              </a:ext>
            </a:extLst>
          </p:cNvPr>
          <p:cNvSpPr txBox="1"/>
          <p:nvPr/>
        </p:nvSpPr>
        <p:spPr>
          <a:xfrm>
            <a:off x="701492" y="4533723"/>
            <a:ext cx="1652182" cy="49962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TW" altLang="en-US" sz="2000" dirty="0"/>
              <a:t>操作變量 </a:t>
            </a:r>
            <a:r>
              <a:rPr lang="en-US" altLang="zh-TW" sz="2000" dirty="0"/>
              <a:t>:</a:t>
            </a:r>
            <a:endParaRPr lang="zh-TW" altLang="en-US" sz="2000" dirty="0"/>
          </a:p>
        </p:txBody>
      </p:sp>
      <p:sp>
        <p:nvSpPr>
          <p:cNvPr id="12" name="文字方塊 11">
            <a:extLst>
              <a:ext uri="{FF2B5EF4-FFF2-40B4-BE49-F238E27FC236}">
                <a16:creationId xmlns:a16="http://schemas.microsoft.com/office/drawing/2014/main" id="{14756EB3-FFA9-A3D3-7980-BC5B640363E4}"/>
              </a:ext>
            </a:extLst>
          </p:cNvPr>
          <p:cNvSpPr txBox="1"/>
          <p:nvPr/>
        </p:nvSpPr>
        <p:spPr>
          <a:xfrm>
            <a:off x="963743" y="5033347"/>
            <a:ext cx="9531980" cy="961289"/>
          </a:xfrm>
          <a:prstGeom prst="rect">
            <a:avLst/>
          </a:prstGeom>
          <a:noFill/>
        </p:spPr>
        <p:txBody>
          <a:bodyPr wrap="square">
            <a:spAutoFit/>
          </a:bodyPr>
          <a:lstStyle/>
          <a:p>
            <a:pPr marL="342900" indent="-342900">
              <a:lnSpc>
                <a:spcPct val="150000"/>
              </a:lnSpc>
              <a:buFont typeface="+mj-lt"/>
              <a:buAutoNum type="arabicParenR"/>
            </a:pPr>
            <a:r>
              <a:rPr lang="zh-TW" altLang="en-US" sz="2000" b="1" dirty="0">
                <a:latin typeface="+mn-ea"/>
              </a:rPr>
              <a:t>在執行轉彎前的平均等待時間</a:t>
            </a:r>
            <a:r>
              <a:rPr lang="en-US" altLang="zh-TW" sz="2000" b="1" dirty="0">
                <a:latin typeface="+mn-ea"/>
              </a:rPr>
              <a:t>(AWT)</a:t>
            </a:r>
            <a:r>
              <a:rPr lang="zh-TW" altLang="en-US" sz="2000" dirty="0">
                <a:latin typeface="+mn-ea"/>
              </a:rPr>
              <a:t> </a:t>
            </a:r>
            <a:r>
              <a:rPr lang="en-US" altLang="zh-TW" sz="2000" dirty="0">
                <a:latin typeface="+mn-ea"/>
              </a:rPr>
              <a:t>:</a:t>
            </a:r>
            <a:r>
              <a:rPr lang="zh-TW" altLang="en-US" sz="2000" dirty="0">
                <a:latin typeface="+mn-ea"/>
              </a:rPr>
              <a:t> 停止與踩下加速踏板之間的間隔時間</a:t>
            </a:r>
            <a:endParaRPr lang="en-US" altLang="zh-TW" sz="2000" dirty="0">
              <a:latin typeface="+mn-ea"/>
            </a:endParaRPr>
          </a:p>
          <a:p>
            <a:pPr marL="342900" indent="-342900">
              <a:lnSpc>
                <a:spcPct val="150000"/>
              </a:lnSpc>
              <a:buFont typeface="+mj-lt"/>
              <a:buAutoNum type="arabicParenR"/>
            </a:pPr>
            <a:r>
              <a:rPr lang="zh-TW" altLang="en-US" sz="2000" b="1" dirty="0">
                <a:latin typeface="+mn-ea"/>
              </a:rPr>
              <a:t>完成轉彎的平均時間</a:t>
            </a:r>
            <a:r>
              <a:rPr lang="en-US" altLang="zh-TW" sz="2000" b="1" dirty="0">
                <a:latin typeface="+mn-ea"/>
              </a:rPr>
              <a:t>(</a:t>
            </a:r>
            <a:r>
              <a:rPr lang="el-GR" altLang="zh-TW" sz="2000" b="1" dirty="0">
                <a:latin typeface="+mn-ea"/>
              </a:rPr>
              <a:t>Δ</a:t>
            </a:r>
            <a:r>
              <a:rPr lang="en-US" altLang="zh-TW" sz="2000" b="1" dirty="0">
                <a:latin typeface="+mn-ea"/>
              </a:rPr>
              <a:t>T)</a:t>
            </a:r>
            <a:r>
              <a:rPr lang="zh-TW" altLang="en-US" sz="2000" b="1" dirty="0">
                <a:latin typeface="+mn-ea"/>
              </a:rPr>
              <a:t> </a:t>
            </a:r>
            <a:r>
              <a:rPr lang="en-US" altLang="zh-TW" sz="2000" dirty="0">
                <a:latin typeface="+mn-ea"/>
              </a:rPr>
              <a:t>:</a:t>
            </a:r>
            <a:r>
              <a:rPr lang="zh-TW" altLang="en-US" sz="2000" dirty="0">
                <a:latin typeface="+mn-ea"/>
              </a:rPr>
              <a:t> 從加速到進入左轉道路的時間</a:t>
            </a:r>
          </a:p>
        </p:txBody>
      </p:sp>
    </p:spTree>
    <p:extLst>
      <p:ext uri="{BB962C8B-B14F-4D97-AF65-F5344CB8AC3E}">
        <p14:creationId xmlns:p14="http://schemas.microsoft.com/office/powerpoint/2010/main" val="245003673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YaHei">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7346</TotalTime>
  <Words>3121</Words>
  <Application>Microsoft Office PowerPoint</Application>
  <PresentationFormat>寬螢幕</PresentationFormat>
  <Paragraphs>251</Paragraphs>
  <Slides>19</Slides>
  <Notes>17</Notes>
  <HiddenSlides>1</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19</vt:i4>
      </vt:variant>
    </vt:vector>
  </HeadingPairs>
  <TitlesOfParts>
    <vt:vector size="26" baseType="lpstr">
      <vt:lpstr>ElsevierGulliver</vt:lpstr>
      <vt:lpstr>Microsoft YaHei</vt:lpstr>
      <vt:lpstr>Arial</vt:lpstr>
      <vt:lpstr>Calibri</vt:lpstr>
      <vt:lpstr>Cambria Math</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 宋</dc:creator>
  <cp:lastModifiedBy>. 宋</cp:lastModifiedBy>
  <cp:revision>55</cp:revision>
  <dcterms:created xsi:type="dcterms:W3CDTF">2023-01-20T06:18:31Z</dcterms:created>
  <dcterms:modified xsi:type="dcterms:W3CDTF">2023-02-23T08:56:10Z</dcterms:modified>
</cp:coreProperties>
</file>